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T Sans Narrow"/>
      <p:regular r:id="rId25"/>
      <p:bold r:id="rId26"/>
    </p:embeddedFont>
    <p:embeddedFont>
      <p:font typeface="Lato"/>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0AF307B-BFD2-466D-9326-E2109CCF207C}">
  <a:tblStyle styleId="{70AF307B-BFD2-466D-9326-E2109CCF207C}"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lvl="0" rtl="0">
              <a:spcBef>
                <a:spcPts val="0"/>
              </a:spcBef>
              <a:buNone/>
            </a:pPr>
            <a:r>
              <a:rPr lang="en"/>
              <a:t>Solving Multi-Step Equations</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lvl="0">
              <a:spcBef>
                <a:spcPts val="0"/>
              </a:spcBef>
              <a:buNone/>
            </a:pPr>
            <a:r>
              <a:rPr lang="en"/>
              <a:t>September 9,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8" name="Shape 12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29" name="Shape 129"/>
          <p:cNvPicPr preferRelativeResize="0"/>
          <p:nvPr/>
        </p:nvPicPr>
        <p:blipFill>
          <a:blip r:embed="rId3">
            <a:alphaModFix/>
          </a:blip>
          <a:stretch>
            <a:fillRect/>
          </a:stretch>
        </p:blipFill>
        <p:spPr>
          <a:xfrm>
            <a:off x="2336775" y="327498"/>
            <a:ext cx="4328525" cy="4346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5" name="Shape 13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36" name="Shape 136"/>
          <p:cNvPicPr preferRelativeResize="0"/>
          <p:nvPr/>
        </p:nvPicPr>
        <p:blipFill>
          <a:blip r:embed="rId3">
            <a:alphaModFix/>
          </a:blip>
          <a:stretch>
            <a:fillRect/>
          </a:stretch>
        </p:blipFill>
        <p:spPr>
          <a:xfrm>
            <a:off x="2291847" y="313448"/>
            <a:ext cx="4560300" cy="399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2" name="Shape 14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43" name="Shape 143"/>
          <p:cNvPicPr preferRelativeResize="0"/>
          <p:nvPr/>
        </p:nvPicPr>
        <p:blipFill>
          <a:blip r:embed="rId3">
            <a:alphaModFix/>
          </a:blip>
          <a:stretch>
            <a:fillRect/>
          </a:stretch>
        </p:blipFill>
        <p:spPr>
          <a:xfrm>
            <a:off x="2167050" y="0"/>
            <a:ext cx="4556050" cy="463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What types are each of the following functions?</a:t>
            </a:r>
          </a:p>
        </p:txBody>
      </p:sp>
      <p:sp>
        <p:nvSpPr>
          <p:cNvPr id="149" name="Shape 14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sz="3000">
                <a:solidFill>
                  <a:srgbClr val="000000"/>
                </a:solidFill>
                <a:latin typeface="Lato"/>
                <a:ea typeface="Lato"/>
                <a:cs typeface="Lato"/>
                <a:sym typeface="Lato"/>
              </a:rPr>
              <a:t>f(x) = 4</a:t>
            </a:r>
            <a:r>
              <a:rPr baseline="30000" lang="en" sz="3000">
                <a:solidFill>
                  <a:srgbClr val="000000"/>
                </a:solidFill>
                <a:latin typeface="Lato"/>
                <a:ea typeface="Lato"/>
                <a:cs typeface="Lato"/>
                <a:sym typeface="Lato"/>
              </a:rPr>
              <a:t>x</a:t>
            </a:r>
            <a:r>
              <a:rPr lang="en" sz="3000">
                <a:solidFill>
                  <a:srgbClr val="000000"/>
                </a:solidFill>
                <a:latin typeface="Lato"/>
                <a:ea typeface="Lato"/>
                <a:cs typeface="Lato"/>
                <a:sym typeface="Lato"/>
              </a:rPr>
              <a:t> -3</a:t>
            </a:r>
          </a:p>
          <a:p>
            <a:pPr lvl="0">
              <a:spcBef>
                <a:spcPts val="0"/>
              </a:spcBef>
              <a:buNone/>
            </a:pPr>
            <a:r>
              <a:rPr lang="en" sz="3000">
                <a:solidFill>
                  <a:srgbClr val="000000"/>
                </a:solidFill>
                <a:latin typeface="Lato"/>
                <a:ea typeface="Lato"/>
                <a:cs typeface="Lato"/>
                <a:sym typeface="Lato"/>
              </a:rPr>
              <a:t>f(x) = 7x² + 5x - 2</a:t>
            </a:r>
          </a:p>
          <a:p>
            <a:pPr lvl="0">
              <a:spcBef>
                <a:spcPts val="0"/>
              </a:spcBef>
              <a:buNone/>
            </a:pPr>
            <a:r>
              <a:rPr lang="en" sz="3000">
                <a:solidFill>
                  <a:srgbClr val="000000"/>
                </a:solidFill>
                <a:latin typeface="Lato"/>
                <a:ea typeface="Lato"/>
                <a:cs typeface="Lato"/>
                <a:sym typeface="Lato"/>
              </a:rPr>
              <a:t>f(x) = -x + 3</a:t>
            </a:r>
          </a:p>
          <a:p>
            <a:pPr lvl="0">
              <a:spcBef>
                <a:spcPts val="0"/>
              </a:spcBef>
              <a:buNone/>
            </a:pPr>
            <a:r>
              <a:rPr lang="en" sz="3000">
                <a:solidFill>
                  <a:srgbClr val="000000"/>
                </a:solidFill>
                <a:latin typeface="Lato"/>
                <a:ea typeface="Lato"/>
                <a:cs typeface="Lato"/>
                <a:sym typeface="Lato"/>
              </a:rPr>
              <a:t>f(x) = 9</a:t>
            </a:r>
            <a:r>
              <a:rPr baseline="30000" lang="en" sz="3000">
                <a:solidFill>
                  <a:srgbClr val="000000"/>
                </a:solidFill>
                <a:latin typeface="Lato"/>
                <a:ea typeface="Lato"/>
                <a:cs typeface="Lato"/>
                <a:sym typeface="Lato"/>
              </a:rPr>
              <a:t>4x</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Inverse Operations</a:t>
            </a:r>
          </a:p>
        </p:txBody>
      </p:sp>
      <p:sp>
        <p:nvSpPr>
          <p:cNvPr id="155" name="Shape 15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sz="3000"/>
              <a:t>What is the </a:t>
            </a:r>
            <a:r>
              <a:rPr b="1" lang="en" sz="3000"/>
              <a:t>inverse operation </a:t>
            </a:r>
            <a:r>
              <a:rPr lang="en" sz="3000"/>
              <a:t>for….</a:t>
            </a:r>
          </a:p>
          <a:p>
            <a:pPr lvl="0">
              <a:spcBef>
                <a:spcPts val="0"/>
              </a:spcBef>
              <a:buNone/>
            </a:pPr>
            <a:r>
              <a:rPr lang="en" sz="3000"/>
              <a:t>Adding?</a:t>
            </a:r>
          </a:p>
          <a:p>
            <a:pPr lvl="0">
              <a:spcBef>
                <a:spcPts val="0"/>
              </a:spcBef>
              <a:buNone/>
            </a:pPr>
            <a:r>
              <a:rPr lang="en" sz="3000"/>
              <a:t>Multiplying?</a:t>
            </a:r>
          </a:p>
          <a:p>
            <a:pPr lvl="0">
              <a:spcBef>
                <a:spcPts val="0"/>
              </a:spcBef>
              <a:buNone/>
            </a:pPr>
            <a:r>
              <a:rPr lang="en" sz="3000"/>
              <a:t>Dividing?</a:t>
            </a:r>
          </a:p>
          <a:p>
            <a:pPr lvl="0">
              <a:spcBef>
                <a:spcPts val="0"/>
              </a:spcBef>
              <a:buNone/>
            </a:pPr>
            <a:r>
              <a:rPr lang="en" sz="3000"/>
              <a:t>Subtracting?</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Solving multistep equations</a:t>
            </a:r>
          </a:p>
        </p:txBody>
      </p:sp>
      <p:sp>
        <p:nvSpPr>
          <p:cNvPr id="161" name="Shape 16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sz="3600">
                <a:solidFill>
                  <a:srgbClr val="21242C"/>
                </a:solidFill>
                <a:highlight>
                  <a:srgbClr val="FFFFFF"/>
                </a:highlight>
                <a:latin typeface="Times New Roman"/>
                <a:ea typeface="Times New Roman"/>
                <a:cs typeface="Times New Roman"/>
                <a:sym typeface="Times New Roman"/>
              </a:rPr>
              <a:t>5 + 14</a:t>
            </a:r>
            <a:r>
              <a:rPr i="1" lang="en" sz="3600">
                <a:solidFill>
                  <a:srgbClr val="21242C"/>
                </a:solidFill>
                <a:highlight>
                  <a:srgbClr val="FFFFFF"/>
                </a:highlight>
                <a:latin typeface="Times New Roman"/>
                <a:ea typeface="Times New Roman"/>
                <a:cs typeface="Times New Roman"/>
                <a:sym typeface="Times New Roman"/>
              </a:rPr>
              <a:t>a </a:t>
            </a:r>
            <a:r>
              <a:rPr lang="en" sz="3600">
                <a:solidFill>
                  <a:srgbClr val="21242C"/>
                </a:solidFill>
                <a:highlight>
                  <a:srgbClr val="FFFFFF"/>
                </a:highlight>
                <a:latin typeface="Times New Roman"/>
                <a:ea typeface="Times New Roman"/>
                <a:cs typeface="Times New Roman"/>
                <a:sym typeface="Times New Roman"/>
              </a:rPr>
              <a:t>= 32</a:t>
            </a:r>
          </a:p>
          <a:p>
            <a:pPr lvl="0">
              <a:spcBef>
                <a:spcPts val="0"/>
              </a:spcBef>
              <a:buNone/>
            </a:pPr>
            <a:r>
              <a:t/>
            </a:r>
            <a:endParaRPr sz="3600">
              <a:solidFill>
                <a:srgbClr val="21242C"/>
              </a:solidFill>
              <a:highlight>
                <a:srgbClr val="FFFFFF"/>
              </a:highlight>
              <a:latin typeface="Times New Roman"/>
              <a:ea typeface="Times New Roman"/>
              <a:cs typeface="Times New Roman"/>
              <a:sym typeface="Times New Roman"/>
            </a:endParaRPr>
          </a:p>
          <a:p>
            <a:pPr lvl="0">
              <a:spcBef>
                <a:spcPts val="0"/>
              </a:spcBef>
              <a:buNone/>
            </a:pPr>
            <a:r>
              <a:rPr lang="en" sz="3600">
                <a:solidFill>
                  <a:srgbClr val="21242C"/>
                </a:solidFill>
                <a:highlight>
                  <a:srgbClr val="FFFFFF"/>
                </a:highlight>
                <a:latin typeface="Times New Roman"/>
                <a:ea typeface="Times New Roman"/>
                <a:cs typeface="Times New Roman"/>
                <a:sym typeface="Times New Roman"/>
              </a:rPr>
              <a:t>3</a:t>
            </a:r>
            <a:r>
              <a:rPr i="1" lang="en" sz="3600">
                <a:solidFill>
                  <a:srgbClr val="21242C"/>
                </a:solidFill>
                <a:highlight>
                  <a:srgbClr val="FFFFFF"/>
                </a:highlight>
                <a:latin typeface="Times New Roman"/>
                <a:ea typeface="Times New Roman"/>
                <a:cs typeface="Times New Roman"/>
                <a:sym typeface="Times New Roman"/>
              </a:rPr>
              <a:t>b</a:t>
            </a:r>
            <a:r>
              <a:rPr lang="en" sz="3600">
                <a:solidFill>
                  <a:srgbClr val="21242C"/>
                </a:solidFill>
                <a:highlight>
                  <a:srgbClr val="FFFFFF"/>
                </a:highlight>
                <a:latin typeface="Times New Roman"/>
                <a:ea typeface="Times New Roman"/>
                <a:cs typeface="Times New Roman"/>
                <a:sym typeface="Times New Roman"/>
              </a:rPr>
              <a:t> + 2 = 11</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7" name="Shape 16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68" name="Shape 168"/>
          <p:cNvPicPr preferRelativeResize="0"/>
          <p:nvPr/>
        </p:nvPicPr>
        <p:blipFill>
          <a:blip r:embed="rId3">
            <a:alphaModFix/>
          </a:blip>
          <a:stretch>
            <a:fillRect/>
          </a:stretch>
        </p:blipFill>
        <p:spPr>
          <a:xfrm>
            <a:off x="475025" y="-93650"/>
            <a:ext cx="8284999" cy="5390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4" name="Shape 17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b="1" lang="en" sz="3000">
                <a:solidFill>
                  <a:srgbClr val="008000"/>
                </a:solidFill>
                <a:latin typeface="Lato"/>
                <a:ea typeface="Lato"/>
                <a:cs typeface="Lato"/>
                <a:sym typeface="Lato"/>
              </a:rPr>
              <a:t>4(2</a:t>
            </a:r>
            <a:r>
              <a:rPr b="1" i="1" lang="en" sz="3000">
                <a:solidFill>
                  <a:srgbClr val="008000"/>
                </a:solidFill>
                <a:latin typeface="Lato"/>
                <a:ea typeface="Lato"/>
                <a:cs typeface="Lato"/>
                <a:sym typeface="Lato"/>
              </a:rPr>
              <a:t>a</a:t>
            </a:r>
            <a:r>
              <a:rPr b="1" lang="en" sz="3000">
                <a:solidFill>
                  <a:srgbClr val="008000"/>
                </a:solidFill>
                <a:latin typeface="Lato"/>
                <a:ea typeface="Lato"/>
                <a:cs typeface="Lato"/>
                <a:sym typeface="Lato"/>
              </a:rPr>
              <a:t> + 3) =  −3(</a:t>
            </a:r>
            <a:r>
              <a:rPr b="1" i="1" lang="en" sz="3000">
                <a:solidFill>
                  <a:srgbClr val="008000"/>
                </a:solidFill>
                <a:latin typeface="Lato"/>
                <a:ea typeface="Lato"/>
                <a:cs typeface="Lato"/>
                <a:sym typeface="Lato"/>
              </a:rPr>
              <a:t>a</a:t>
            </a:r>
            <a:r>
              <a:rPr b="1" lang="en" sz="3000">
                <a:solidFill>
                  <a:srgbClr val="008000"/>
                </a:solidFill>
                <a:latin typeface="Lato"/>
                <a:ea typeface="Lato"/>
                <a:cs typeface="Lato"/>
                <a:sym typeface="Lato"/>
              </a:rPr>
              <a:t> − 1) + 31</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0" name="Shape 18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1" name="Shape 181"/>
          <p:cNvSpPr txBox="1"/>
          <p:nvPr/>
        </p:nvSpPr>
        <p:spPr>
          <a:xfrm>
            <a:off x="311700" y="509125"/>
            <a:ext cx="8093700" cy="3000000"/>
          </a:xfrm>
          <a:prstGeom prst="rect">
            <a:avLst/>
          </a:prstGeom>
          <a:noFill/>
          <a:ln>
            <a:noFill/>
          </a:ln>
        </p:spPr>
        <p:txBody>
          <a:bodyPr anchorCtr="0" anchor="ctr" bIns="91425" lIns="91425" rIns="91425" wrap="square" tIns="91425">
            <a:noAutofit/>
          </a:bodyPr>
          <a:lstStyle/>
          <a:p>
            <a:pPr lvl="0" rtl="0">
              <a:spcBef>
                <a:spcPts val="0"/>
              </a:spcBef>
              <a:buNone/>
            </a:pPr>
            <a:r>
              <a:rPr lang="en" sz="3000">
                <a:latin typeface="Lato"/>
                <a:ea typeface="Lato"/>
                <a:cs typeface="Lato"/>
                <a:sym typeface="Lato"/>
              </a:rPr>
              <a:t>Antonio </a:t>
            </a:r>
            <a:r>
              <a:rPr lang="en" sz="3000">
                <a:latin typeface="Lato"/>
                <a:ea typeface="Lato"/>
                <a:cs typeface="Lato"/>
                <a:sym typeface="Lato"/>
              </a:rPr>
              <a:t>bought three bags of candy with 75 pieces in each one. He plans to divide all the candy evenly among seven friends. How many pieces of candy will Antonio have left for himself?</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7" name="Shape 18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sz="2400"/>
              <a:t>Anne earned $3 an hour baby-sitting, and $4 an hour working in the garden. Last week she did baby-sitting for 5 hours and garden work for 3 hours. How much more money does she need to buy a game that costs $35?</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IT’S FRIDAY</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giphy.gif" id="74" name="Shape 74"/>
          <p:cNvPicPr preferRelativeResize="0"/>
          <p:nvPr/>
        </p:nvPicPr>
        <p:blipFill>
          <a:blip r:embed="rId3">
            <a:alphaModFix/>
          </a:blip>
          <a:stretch>
            <a:fillRect/>
          </a:stretch>
        </p:blipFill>
        <p:spPr>
          <a:xfrm>
            <a:off x="1333025" y="1266328"/>
            <a:ext cx="5893293" cy="3302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Binder Set-up</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sz="3000"/>
              <a:t>Section 1: Classroom Resources</a:t>
            </a:r>
          </a:p>
          <a:p>
            <a:pPr lvl="0">
              <a:spcBef>
                <a:spcPts val="0"/>
              </a:spcBef>
              <a:buNone/>
            </a:pPr>
            <a:r>
              <a:rPr lang="en" sz="3000"/>
              <a:t>Section 2: Daily Warmups</a:t>
            </a:r>
          </a:p>
          <a:p>
            <a:pPr lvl="0">
              <a:spcBef>
                <a:spcPts val="0"/>
              </a:spcBef>
              <a:buNone/>
            </a:pPr>
            <a:r>
              <a:rPr lang="en" sz="3000"/>
              <a:t>Section 3: Classwork</a:t>
            </a:r>
          </a:p>
          <a:p>
            <a:pPr lvl="0">
              <a:spcBef>
                <a:spcPts val="0"/>
              </a:spcBef>
              <a:buNone/>
            </a:pPr>
            <a:r>
              <a:rPr lang="en" sz="3000"/>
              <a:t>Section 4: Homework</a:t>
            </a:r>
          </a:p>
          <a:p>
            <a:pPr lvl="0">
              <a:spcBef>
                <a:spcPts val="0"/>
              </a:spcBef>
              <a:buNone/>
            </a:pPr>
            <a:r>
              <a:rPr lang="en" sz="3000"/>
              <a:t>Section 5: Tests/Quizzes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213000"/>
            <a:ext cx="8520600" cy="707400"/>
          </a:xfrm>
          <a:prstGeom prst="rect">
            <a:avLst/>
          </a:prstGeom>
        </p:spPr>
        <p:txBody>
          <a:bodyPr anchorCtr="0" anchor="t" bIns="91425" lIns="91425" rIns="91425" wrap="square" tIns="91425">
            <a:noAutofit/>
          </a:bodyPr>
          <a:lstStyle/>
          <a:p>
            <a:pPr lvl="0">
              <a:spcBef>
                <a:spcPts val="0"/>
              </a:spcBef>
              <a:buNone/>
            </a:pPr>
            <a:r>
              <a:rPr lang="en"/>
              <a:t>Reviewing the Do Now</a:t>
            </a:r>
          </a:p>
        </p:txBody>
      </p:sp>
      <p:sp>
        <p:nvSpPr>
          <p:cNvPr id="86" name="Shape 86"/>
          <p:cNvSpPr txBox="1"/>
          <p:nvPr>
            <p:ph idx="1" type="body"/>
          </p:nvPr>
        </p:nvSpPr>
        <p:spPr>
          <a:xfrm>
            <a:off x="311700" y="920400"/>
            <a:ext cx="4296600" cy="3302700"/>
          </a:xfrm>
          <a:prstGeom prst="rect">
            <a:avLst/>
          </a:prstGeom>
        </p:spPr>
        <p:txBody>
          <a:bodyPr anchorCtr="0" anchor="t" bIns="91425" lIns="91425" rIns="91425" wrap="square" tIns="91425">
            <a:noAutofit/>
          </a:bodyPr>
          <a:lstStyle/>
          <a:p>
            <a:pPr indent="-228600" lvl="0" marL="457200" rtl="0">
              <a:lnSpc>
                <a:spcPct val="100000"/>
              </a:lnSpc>
              <a:spcBef>
                <a:spcPts val="0"/>
              </a:spcBef>
              <a:spcAft>
                <a:spcPts val="0"/>
              </a:spcAft>
              <a:buClr>
                <a:srgbClr val="000000"/>
              </a:buClr>
              <a:buFont typeface="Lato"/>
              <a:buAutoNum type="arabicParenR"/>
            </a:pPr>
            <a:r>
              <a:rPr lang="en">
                <a:solidFill>
                  <a:srgbClr val="000000"/>
                </a:solidFill>
                <a:latin typeface="Lato"/>
                <a:ea typeface="Lato"/>
                <a:cs typeface="Lato"/>
                <a:sym typeface="Lato"/>
              </a:rPr>
              <a:t>The function below shows the cost of a hamburger with different number of toppings (t). </a:t>
            </a:r>
          </a:p>
          <a:p>
            <a:pPr indent="457200" lvl="0" rtl="0">
              <a:lnSpc>
                <a:spcPct val="100000"/>
              </a:lnSpc>
              <a:spcBef>
                <a:spcPts val="0"/>
              </a:spcBef>
              <a:spcAft>
                <a:spcPts val="0"/>
              </a:spcAft>
              <a:buNone/>
            </a:pPr>
            <a:r>
              <a:rPr lang="en">
                <a:solidFill>
                  <a:srgbClr val="000000"/>
                </a:solidFill>
                <a:latin typeface="Lato"/>
                <a:ea typeface="Lato"/>
                <a:cs typeface="Lato"/>
                <a:sym typeface="Lato"/>
              </a:rPr>
              <a:t>f(t) = 1.90 + 1.40t</a:t>
            </a:r>
          </a:p>
          <a:p>
            <a:pPr indent="-342900" lvl="1" marL="914400" rtl="0">
              <a:lnSpc>
                <a:spcPct val="100000"/>
              </a:lnSpc>
              <a:spcBef>
                <a:spcPts val="0"/>
              </a:spcBef>
              <a:spcAft>
                <a:spcPts val="0"/>
              </a:spcAft>
              <a:buClr>
                <a:srgbClr val="000000"/>
              </a:buClr>
              <a:buSzPct val="100000"/>
              <a:buFont typeface="Lato"/>
              <a:buAutoNum type="alphaLcParenR"/>
            </a:pPr>
            <a:r>
              <a:rPr lang="en" sz="1800">
                <a:solidFill>
                  <a:srgbClr val="000000"/>
                </a:solidFill>
                <a:latin typeface="Lato"/>
                <a:ea typeface="Lato"/>
                <a:cs typeface="Lato"/>
                <a:sym typeface="Lato"/>
              </a:rPr>
              <a:t>What is the y-intercept (</a:t>
            </a:r>
            <a:r>
              <a:rPr i="1" lang="en" sz="1800">
                <a:solidFill>
                  <a:srgbClr val="000000"/>
                </a:solidFill>
                <a:latin typeface="Lato"/>
                <a:ea typeface="Lato"/>
                <a:cs typeface="Lato"/>
                <a:sym typeface="Lato"/>
              </a:rPr>
              <a:t>constant term</a:t>
            </a:r>
            <a:r>
              <a:rPr lang="en" sz="1800">
                <a:solidFill>
                  <a:srgbClr val="000000"/>
                </a:solidFill>
                <a:latin typeface="Lato"/>
                <a:ea typeface="Lato"/>
                <a:cs typeface="Lato"/>
                <a:sym typeface="Lato"/>
              </a:rPr>
              <a:t>) and what does it mean?</a:t>
            </a:r>
          </a:p>
          <a:p>
            <a:pPr lvl="0" rtl="0">
              <a:lnSpc>
                <a:spcPct val="100000"/>
              </a:lnSpc>
              <a:spcBef>
                <a:spcPts val="0"/>
              </a:spcBef>
              <a:spcAft>
                <a:spcPts val="0"/>
              </a:spcAft>
              <a:buNone/>
            </a:pPr>
            <a:r>
              <a:t/>
            </a:r>
            <a:endParaRPr>
              <a:solidFill>
                <a:srgbClr val="000000"/>
              </a:solidFill>
              <a:latin typeface="Lato"/>
              <a:ea typeface="Lato"/>
              <a:cs typeface="Lato"/>
              <a:sym typeface="Lato"/>
            </a:endParaRPr>
          </a:p>
          <a:p>
            <a:pPr indent="-342900" lvl="1" marL="914400" rtl="0">
              <a:lnSpc>
                <a:spcPct val="100000"/>
              </a:lnSpc>
              <a:spcBef>
                <a:spcPts val="0"/>
              </a:spcBef>
              <a:spcAft>
                <a:spcPts val="0"/>
              </a:spcAft>
              <a:buClr>
                <a:srgbClr val="000000"/>
              </a:buClr>
              <a:buSzPct val="100000"/>
              <a:buFont typeface="Lato"/>
              <a:buAutoNum type="alphaLcParenR"/>
            </a:pPr>
            <a:r>
              <a:rPr lang="en" sz="1800">
                <a:solidFill>
                  <a:srgbClr val="000000"/>
                </a:solidFill>
                <a:latin typeface="Lato"/>
                <a:ea typeface="Lato"/>
                <a:cs typeface="Lato"/>
                <a:sym typeface="Lato"/>
              </a:rPr>
              <a:t>What is the slope (</a:t>
            </a:r>
            <a:r>
              <a:rPr i="1" lang="en" sz="1800">
                <a:solidFill>
                  <a:srgbClr val="000000"/>
                </a:solidFill>
                <a:latin typeface="Lato"/>
                <a:ea typeface="Lato"/>
                <a:cs typeface="Lato"/>
                <a:sym typeface="Lato"/>
              </a:rPr>
              <a:t>coefficient</a:t>
            </a:r>
            <a:r>
              <a:rPr lang="en" sz="1800">
                <a:solidFill>
                  <a:srgbClr val="000000"/>
                </a:solidFill>
                <a:latin typeface="Lato"/>
                <a:ea typeface="Lato"/>
                <a:cs typeface="Lato"/>
                <a:sym typeface="Lato"/>
              </a:rPr>
              <a:t>), and what does it mean?</a:t>
            </a:r>
          </a:p>
          <a:p>
            <a:pPr lvl="0" rtl="0">
              <a:lnSpc>
                <a:spcPct val="100000"/>
              </a:lnSpc>
              <a:spcBef>
                <a:spcPts val="0"/>
              </a:spcBef>
              <a:spcAft>
                <a:spcPts val="0"/>
              </a:spcAft>
              <a:buNone/>
            </a:pPr>
            <a:r>
              <a:t/>
            </a:r>
            <a:endParaRPr>
              <a:solidFill>
                <a:srgbClr val="000000"/>
              </a:solidFill>
              <a:latin typeface="Lato"/>
              <a:ea typeface="Lato"/>
              <a:cs typeface="Lato"/>
              <a:sym typeface="Lato"/>
            </a:endParaRPr>
          </a:p>
          <a:p>
            <a:pPr indent="-342900" lvl="1" marL="914400" rtl="0">
              <a:lnSpc>
                <a:spcPct val="100000"/>
              </a:lnSpc>
              <a:spcBef>
                <a:spcPts val="0"/>
              </a:spcBef>
              <a:spcAft>
                <a:spcPts val="0"/>
              </a:spcAft>
              <a:buClr>
                <a:srgbClr val="000000"/>
              </a:buClr>
              <a:buSzPct val="100000"/>
              <a:buFont typeface="Lato"/>
              <a:buAutoNum type="alphaLcParenR"/>
            </a:pPr>
            <a:r>
              <a:rPr lang="en" sz="1800">
                <a:solidFill>
                  <a:srgbClr val="000000"/>
                </a:solidFill>
                <a:latin typeface="Lato"/>
                <a:ea typeface="Lato"/>
                <a:cs typeface="Lato"/>
                <a:sym typeface="Lato"/>
              </a:rPr>
              <a:t>If Jayden paid $7.50 for his hamburger, how many toppings were on Jayden’s hamburger?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 name="Shape 92"/>
          <p:cNvSpPr txBox="1"/>
          <p:nvPr>
            <p:ph idx="1" type="body"/>
          </p:nvPr>
        </p:nvSpPr>
        <p:spPr>
          <a:xfrm>
            <a:off x="311700" y="1266325"/>
            <a:ext cx="4296600" cy="3302700"/>
          </a:xfrm>
          <a:prstGeom prst="rect">
            <a:avLst/>
          </a:prstGeom>
        </p:spPr>
        <p:txBody>
          <a:bodyPr anchorCtr="0" anchor="t" bIns="91425" lIns="91425" rIns="91425" wrap="square" tIns="91425">
            <a:noAutofit/>
          </a:bodyPr>
          <a:lstStyle/>
          <a:p>
            <a:pPr lvl="0">
              <a:spcBef>
                <a:spcPts val="0"/>
              </a:spcBef>
              <a:buNone/>
            </a:pPr>
            <a:r>
              <a:rPr lang="en" sz="2400"/>
              <a:t>2) Identify the domain and range of the graph given.</a:t>
            </a:r>
          </a:p>
        </p:txBody>
      </p:sp>
      <p:pic>
        <p:nvPicPr>
          <p:cNvPr id="93" name="Shape 93"/>
          <p:cNvPicPr preferRelativeResize="0"/>
          <p:nvPr/>
        </p:nvPicPr>
        <p:blipFill>
          <a:blip r:embed="rId3">
            <a:alphaModFix/>
          </a:blip>
          <a:stretch>
            <a:fillRect/>
          </a:stretch>
        </p:blipFill>
        <p:spPr>
          <a:xfrm>
            <a:off x="3716350" y="2048850"/>
            <a:ext cx="4708750" cy="252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Reviewing the Quiz</a:t>
            </a:r>
          </a:p>
        </p:txBody>
      </p:sp>
      <p:sp>
        <p:nvSpPr>
          <p:cNvPr id="99" name="Shape 9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170875"/>
            <a:ext cx="8520600" cy="707400"/>
          </a:xfrm>
          <a:prstGeom prst="rect">
            <a:avLst/>
          </a:prstGeom>
        </p:spPr>
        <p:txBody>
          <a:bodyPr anchorCtr="0" anchor="t" bIns="91425" lIns="91425" rIns="91425" wrap="square" tIns="91425">
            <a:noAutofit/>
          </a:bodyPr>
          <a:lstStyle/>
          <a:p>
            <a:pPr lvl="0">
              <a:spcBef>
                <a:spcPts val="0"/>
              </a:spcBef>
              <a:buNone/>
            </a:pPr>
            <a:r>
              <a:rPr lang="en"/>
              <a:t>The Three Kinds of Functions &amp; Their Graphs</a:t>
            </a:r>
          </a:p>
        </p:txBody>
      </p:sp>
      <p:sp>
        <p:nvSpPr>
          <p:cNvPr id="105" name="Shape 10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graphicFrame>
        <p:nvGraphicFramePr>
          <p:cNvPr id="106" name="Shape 106"/>
          <p:cNvGraphicFramePr/>
          <p:nvPr/>
        </p:nvGraphicFramePr>
        <p:xfrm>
          <a:off x="311700" y="976625"/>
          <a:ext cx="3000000" cy="3000000"/>
        </p:xfrm>
        <a:graphic>
          <a:graphicData uri="http://schemas.openxmlformats.org/drawingml/2006/table">
            <a:tbl>
              <a:tblPr>
                <a:noFill/>
                <a:tableStyleId>{70AF307B-BFD2-466D-9326-E2109CCF207C}</a:tableStyleId>
              </a:tblPr>
              <a:tblGrid>
                <a:gridCol w="2667550"/>
                <a:gridCol w="2667550"/>
                <a:gridCol w="2667550"/>
              </a:tblGrid>
              <a:tr h="411800">
                <a:tc>
                  <a:txBody>
                    <a:bodyPr>
                      <a:noAutofit/>
                    </a:bodyPr>
                    <a:lstStyle/>
                    <a:p>
                      <a:pPr lvl="0" algn="ctr">
                        <a:spcBef>
                          <a:spcPts val="0"/>
                        </a:spcBef>
                        <a:buNone/>
                      </a:pPr>
                      <a:r>
                        <a:rPr lang="en" sz="1800">
                          <a:latin typeface="Lato"/>
                          <a:ea typeface="Lato"/>
                          <a:cs typeface="Lato"/>
                          <a:sym typeface="Lato"/>
                        </a:rPr>
                        <a:t>Linear</a:t>
                      </a:r>
                    </a:p>
                  </a:txBody>
                  <a:tcPr marT="91425" marB="91425" marR="91425" marL="91425"/>
                </a:tc>
                <a:tc>
                  <a:txBody>
                    <a:bodyPr>
                      <a:noAutofit/>
                    </a:bodyPr>
                    <a:lstStyle/>
                    <a:p>
                      <a:pPr lvl="0" algn="ctr">
                        <a:spcBef>
                          <a:spcPts val="0"/>
                        </a:spcBef>
                        <a:buNone/>
                      </a:pPr>
                      <a:r>
                        <a:rPr lang="en">
                          <a:latin typeface="Lato"/>
                          <a:ea typeface="Lato"/>
                          <a:cs typeface="Lato"/>
                          <a:sym typeface="Lato"/>
                        </a:rPr>
                        <a:t>Exponential</a:t>
                      </a:r>
                    </a:p>
                  </a:txBody>
                  <a:tcPr marT="91425" marB="91425" marR="91425" marL="91425"/>
                </a:tc>
                <a:tc>
                  <a:txBody>
                    <a:bodyPr>
                      <a:noAutofit/>
                    </a:bodyPr>
                    <a:lstStyle/>
                    <a:p>
                      <a:pPr lvl="0" algn="ctr">
                        <a:spcBef>
                          <a:spcPts val="0"/>
                        </a:spcBef>
                        <a:buNone/>
                      </a:pPr>
                      <a:r>
                        <a:rPr lang="en">
                          <a:latin typeface="Lato"/>
                          <a:ea typeface="Lato"/>
                          <a:cs typeface="Lato"/>
                          <a:sym typeface="Lato"/>
                        </a:rPr>
                        <a:t>Quadratic</a:t>
                      </a:r>
                    </a:p>
                  </a:txBody>
                  <a:tcPr marT="91425" marB="91425" marR="91425" marL="91425"/>
                </a:tc>
              </a:tr>
              <a:tr h="3327575">
                <a:tc>
                  <a:txBody>
                    <a:bodyPr>
                      <a:noAutofit/>
                    </a:bodyPr>
                    <a:lstStyle/>
                    <a:p>
                      <a:pPr lvl="0" rtl="0" algn="ctr">
                        <a:spcBef>
                          <a:spcPts val="0"/>
                        </a:spcBef>
                        <a:buNone/>
                      </a:pPr>
                      <a:r>
                        <a:rPr lang="en" sz="1800">
                          <a:latin typeface="Lato"/>
                          <a:ea typeface="Lato"/>
                          <a:cs typeface="Lato"/>
                          <a:sym typeface="Lato"/>
                        </a:rPr>
                        <a:t>The </a:t>
                      </a:r>
                      <a:r>
                        <a:rPr b="1" lang="en" sz="1800">
                          <a:latin typeface="Lato"/>
                          <a:ea typeface="Lato"/>
                          <a:cs typeface="Lato"/>
                          <a:sym typeface="Lato"/>
                        </a:rPr>
                        <a:t>highest power of x represented </a:t>
                      </a:r>
                      <a:r>
                        <a:rPr lang="en" sz="1800">
                          <a:latin typeface="Lato"/>
                          <a:ea typeface="Lato"/>
                          <a:cs typeface="Lato"/>
                          <a:sym typeface="Lato"/>
                        </a:rPr>
                        <a:t>is 1</a:t>
                      </a:r>
                    </a:p>
                    <a:p>
                      <a:pPr lvl="0" rtl="0" algn="ctr">
                        <a:spcBef>
                          <a:spcPts val="0"/>
                        </a:spcBef>
                        <a:buNone/>
                      </a:pPr>
                      <a:r>
                        <a:t/>
                      </a:r>
                      <a:endParaRPr sz="1800">
                        <a:latin typeface="Lato"/>
                        <a:ea typeface="Lato"/>
                        <a:cs typeface="Lato"/>
                        <a:sym typeface="Lato"/>
                      </a:endParaRPr>
                    </a:p>
                    <a:p>
                      <a:pPr lvl="0" rtl="0" algn="ctr">
                        <a:spcBef>
                          <a:spcPts val="0"/>
                        </a:spcBef>
                        <a:buNone/>
                      </a:pPr>
                      <a:r>
                        <a:rPr lang="en" sz="1800">
                          <a:latin typeface="Lato"/>
                          <a:ea typeface="Lato"/>
                          <a:cs typeface="Lato"/>
                          <a:sym typeface="Lato"/>
                        </a:rPr>
                        <a:t>Example: f(x) = 4x-1</a:t>
                      </a:r>
                    </a:p>
                    <a:p>
                      <a:pPr lvl="0" rtl="0" algn="ctr">
                        <a:spcBef>
                          <a:spcPts val="0"/>
                        </a:spcBef>
                        <a:buNone/>
                      </a:pPr>
                      <a:r>
                        <a:rPr lang="en" sz="1800">
                          <a:latin typeface="Lato"/>
                          <a:ea typeface="Lato"/>
                          <a:cs typeface="Lato"/>
                          <a:sym typeface="Lato"/>
                        </a:rPr>
                        <a:t>Graph is a </a:t>
                      </a:r>
                      <a:r>
                        <a:rPr b="1" lang="en" sz="1800">
                          <a:latin typeface="Lato"/>
                          <a:ea typeface="Lato"/>
                          <a:cs typeface="Lato"/>
                          <a:sym typeface="Lato"/>
                        </a:rPr>
                        <a:t>straight line</a:t>
                      </a:r>
                    </a:p>
                    <a:p>
                      <a:pPr lvl="0" rtl="0" algn="ctr">
                        <a:spcBef>
                          <a:spcPts val="0"/>
                        </a:spcBef>
                        <a:buNone/>
                      </a:pPr>
                      <a:r>
                        <a:t/>
                      </a:r>
                      <a:endParaRPr b="1" sz="1800">
                        <a:latin typeface="Lato"/>
                        <a:ea typeface="Lato"/>
                        <a:cs typeface="Lato"/>
                        <a:sym typeface="Lato"/>
                      </a:endParaRPr>
                    </a:p>
                    <a:p>
                      <a:pPr lvl="0" rtl="0" algn="ctr">
                        <a:spcBef>
                          <a:spcPts val="0"/>
                        </a:spcBef>
                        <a:buNone/>
                      </a:pPr>
                      <a:r>
                        <a:t/>
                      </a:r>
                      <a:endParaRPr sz="1800">
                        <a:latin typeface="Lato"/>
                        <a:ea typeface="Lato"/>
                        <a:cs typeface="Lato"/>
                        <a:sym typeface="Lato"/>
                      </a:endParaRPr>
                    </a:p>
                    <a:p>
                      <a:pPr lvl="0" algn="ctr">
                        <a:spcBef>
                          <a:spcPts val="0"/>
                        </a:spcBef>
                        <a:buNone/>
                      </a:pPr>
                      <a:r>
                        <a:t/>
                      </a:r>
                      <a:endParaRPr sz="1800">
                        <a:latin typeface="Lato"/>
                        <a:ea typeface="Lato"/>
                        <a:cs typeface="Lato"/>
                        <a:sym typeface="Lato"/>
                      </a:endParaRPr>
                    </a:p>
                  </a:txBody>
                  <a:tcPr marT="91425" marB="91425" marR="91425" marL="91425"/>
                </a:tc>
                <a:tc>
                  <a:txBody>
                    <a:bodyPr>
                      <a:noAutofit/>
                    </a:bodyPr>
                    <a:lstStyle/>
                    <a:p>
                      <a:pPr lvl="0" rtl="0" algn="ctr">
                        <a:spcBef>
                          <a:spcPts val="0"/>
                        </a:spcBef>
                        <a:buNone/>
                      </a:pPr>
                      <a:r>
                        <a:rPr lang="en" sz="1800">
                          <a:latin typeface="Lato"/>
                          <a:ea typeface="Lato"/>
                          <a:cs typeface="Lato"/>
                          <a:sym typeface="Lato"/>
                        </a:rPr>
                        <a:t>The </a:t>
                      </a:r>
                      <a:r>
                        <a:rPr b="1" lang="en" sz="1800">
                          <a:latin typeface="Lato"/>
                          <a:ea typeface="Lato"/>
                          <a:cs typeface="Lato"/>
                          <a:sym typeface="Lato"/>
                        </a:rPr>
                        <a:t>x is in the exponent</a:t>
                      </a:r>
                    </a:p>
                    <a:p>
                      <a:pPr lvl="0" rtl="0" algn="ctr">
                        <a:spcBef>
                          <a:spcPts val="0"/>
                        </a:spcBef>
                        <a:buNone/>
                      </a:pPr>
                      <a:r>
                        <a:rPr lang="en" sz="1800">
                          <a:latin typeface="Lato"/>
                          <a:ea typeface="Lato"/>
                          <a:cs typeface="Lato"/>
                          <a:sym typeface="Lato"/>
                        </a:rPr>
                        <a:t>Example: f(x) = 2</a:t>
                      </a:r>
                      <a:r>
                        <a:rPr baseline="30000" lang="en" sz="1800">
                          <a:latin typeface="Lato"/>
                          <a:ea typeface="Lato"/>
                          <a:cs typeface="Lato"/>
                          <a:sym typeface="Lato"/>
                        </a:rPr>
                        <a:t>x</a:t>
                      </a:r>
                    </a:p>
                    <a:p>
                      <a:pPr lvl="0" rtl="0" algn="ctr">
                        <a:spcBef>
                          <a:spcPts val="0"/>
                        </a:spcBef>
                        <a:buNone/>
                      </a:pPr>
                      <a:r>
                        <a:t/>
                      </a:r>
                      <a:endParaRPr baseline="30000" sz="1800">
                        <a:latin typeface="Lato"/>
                        <a:ea typeface="Lato"/>
                        <a:cs typeface="Lato"/>
                        <a:sym typeface="Lato"/>
                      </a:endParaRPr>
                    </a:p>
                    <a:p>
                      <a:pPr lvl="0" rtl="0" algn="ctr">
                        <a:spcBef>
                          <a:spcPts val="0"/>
                        </a:spcBef>
                        <a:buNone/>
                      </a:pPr>
                      <a:r>
                        <a:rPr lang="en" sz="1800">
                          <a:latin typeface="Lato"/>
                          <a:ea typeface="Lato"/>
                          <a:cs typeface="Lato"/>
                          <a:sym typeface="Lato"/>
                        </a:rPr>
                        <a:t>Graph goes in </a:t>
                      </a:r>
                      <a:r>
                        <a:rPr b="1" lang="en" sz="1800">
                          <a:latin typeface="Lato"/>
                          <a:ea typeface="Lato"/>
                          <a:cs typeface="Lato"/>
                          <a:sym typeface="Lato"/>
                        </a:rPr>
                        <a:t>one direction, curved</a:t>
                      </a:r>
                    </a:p>
                    <a:p>
                      <a:pPr lvl="0" algn="ctr">
                        <a:spcBef>
                          <a:spcPts val="0"/>
                        </a:spcBef>
                        <a:buNone/>
                      </a:pPr>
                      <a:r>
                        <a:t/>
                      </a:r>
                      <a:endParaRPr baseline="30000" sz="1800">
                        <a:latin typeface="Lato"/>
                        <a:ea typeface="Lato"/>
                        <a:cs typeface="Lato"/>
                        <a:sym typeface="Lato"/>
                      </a:endParaRPr>
                    </a:p>
                  </a:txBody>
                  <a:tcPr marT="91425" marB="91425" marR="91425" marL="91425"/>
                </a:tc>
                <a:tc>
                  <a:txBody>
                    <a:bodyPr>
                      <a:noAutofit/>
                    </a:bodyPr>
                    <a:lstStyle/>
                    <a:p>
                      <a:pPr lvl="0" rtl="0" algn="ctr">
                        <a:spcBef>
                          <a:spcPts val="0"/>
                        </a:spcBef>
                        <a:buNone/>
                      </a:pPr>
                      <a:r>
                        <a:rPr lang="en" sz="1800">
                          <a:latin typeface="Lato"/>
                          <a:ea typeface="Lato"/>
                          <a:cs typeface="Lato"/>
                          <a:sym typeface="Lato"/>
                        </a:rPr>
                        <a:t>The </a:t>
                      </a:r>
                      <a:r>
                        <a:rPr b="1" lang="en" sz="1800">
                          <a:latin typeface="Lato"/>
                          <a:ea typeface="Lato"/>
                          <a:cs typeface="Lato"/>
                          <a:sym typeface="Lato"/>
                        </a:rPr>
                        <a:t>highest power of x represented is 2</a:t>
                      </a:r>
                    </a:p>
                    <a:p>
                      <a:pPr lvl="0" rtl="0" algn="ctr">
                        <a:spcBef>
                          <a:spcPts val="0"/>
                        </a:spcBef>
                        <a:buNone/>
                      </a:pPr>
                      <a:r>
                        <a:rPr lang="en" sz="1800">
                          <a:latin typeface="Lato"/>
                          <a:ea typeface="Lato"/>
                          <a:cs typeface="Lato"/>
                          <a:sym typeface="Lato"/>
                        </a:rPr>
                        <a:t>Example: f(x) = 2x²+2</a:t>
                      </a:r>
                    </a:p>
                    <a:p>
                      <a:pPr lvl="0" algn="ctr">
                        <a:spcBef>
                          <a:spcPts val="0"/>
                        </a:spcBef>
                        <a:buNone/>
                      </a:pPr>
                      <a:r>
                        <a:rPr lang="en" sz="1800">
                          <a:latin typeface="Lato"/>
                          <a:ea typeface="Lato"/>
                          <a:cs typeface="Lato"/>
                          <a:sym typeface="Lato"/>
                        </a:rPr>
                        <a:t>Graph </a:t>
                      </a:r>
                      <a:r>
                        <a:rPr b="1" lang="en" sz="1800">
                          <a:latin typeface="Lato"/>
                          <a:ea typeface="Lato"/>
                          <a:cs typeface="Lato"/>
                          <a:sym typeface="Lato"/>
                        </a:rPr>
                        <a:t>curves and changes direction</a:t>
                      </a:r>
                    </a:p>
                  </a:txBody>
                  <a:tcPr marT="91425" marB="91425" marR="91425" marL="91425"/>
                </a:tc>
              </a:tr>
            </a:tbl>
          </a:graphicData>
        </a:graphic>
      </p:graphicFrame>
      <p:pic>
        <p:nvPicPr>
          <p:cNvPr id="107" name="Shape 107"/>
          <p:cNvPicPr preferRelativeResize="0"/>
          <p:nvPr/>
        </p:nvPicPr>
        <p:blipFill>
          <a:blip r:embed="rId3">
            <a:alphaModFix/>
          </a:blip>
          <a:stretch>
            <a:fillRect/>
          </a:stretch>
        </p:blipFill>
        <p:spPr>
          <a:xfrm>
            <a:off x="821775" y="2763824"/>
            <a:ext cx="1827749" cy="2224400"/>
          </a:xfrm>
          <a:prstGeom prst="rect">
            <a:avLst/>
          </a:prstGeom>
          <a:noFill/>
          <a:ln>
            <a:noFill/>
          </a:ln>
        </p:spPr>
      </p:pic>
      <p:pic>
        <p:nvPicPr>
          <p:cNvPr id="108" name="Shape 108"/>
          <p:cNvPicPr preferRelativeResize="0"/>
          <p:nvPr/>
        </p:nvPicPr>
        <p:blipFill>
          <a:blip r:embed="rId4">
            <a:alphaModFix/>
          </a:blip>
          <a:stretch>
            <a:fillRect/>
          </a:stretch>
        </p:blipFill>
        <p:spPr>
          <a:xfrm>
            <a:off x="3377487" y="2988762"/>
            <a:ext cx="1871074" cy="1774500"/>
          </a:xfrm>
          <a:prstGeom prst="rect">
            <a:avLst/>
          </a:prstGeom>
          <a:noFill/>
          <a:ln>
            <a:noFill/>
          </a:ln>
        </p:spPr>
      </p:pic>
      <p:pic>
        <p:nvPicPr>
          <p:cNvPr id="109" name="Shape 109"/>
          <p:cNvPicPr preferRelativeResize="0"/>
          <p:nvPr/>
        </p:nvPicPr>
        <p:blipFill>
          <a:blip r:embed="rId5">
            <a:alphaModFix/>
          </a:blip>
          <a:stretch>
            <a:fillRect/>
          </a:stretch>
        </p:blipFill>
        <p:spPr>
          <a:xfrm>
            <a:off x="5856500" y="2988774"/>
            <a:ext cx="2523134" cy="1622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What kind of functions are represented by each of the following graphs?</a:t>
            </a:r>
          </a:p>
        </p:txBody>
      </p:sp>
      <p:sp>
        <p:nvSpPr>
          <p:cNvPr id="115" name="Shape 115"/>
          <p:cNvSpPr txBox="1"/>
          <p:nvPr>
            <p:ph idx="1" type="body"/>
          </p:nvPr>
        </p:nvSpPr>
        <p:spPr>
          <a:xfrm>
            <a:off x="311700" y="1749300"/>
            <a:ext cx="8520600" cy="2819700"/>
          </a:xfrm>
          <a:prstGeom prst="rect">
            <a:avLst/>
          </a:prstGeom>
        </p:spPr>
        <p:txBody>
          <a:bodyPr anchorCtr="0" anchor="t" bIns="91425" lIns="91425" rIns="91425" wrap="square" tIns="91425">
            <a:noAutofit/>
          </a:bodyPr>
          <a:lstStyle/>
          <a:p>
            <a:pPr lvl="0">
              <a:spcBef>
                <a:spcPts val="0"/>
              </a:spcBef>
              <a:buNone/>
            </a:pPr>
            <a:r>
              <a:rPr lang="en" sz="3000"/>
              <a:t>Linear: Windmill arms</a:t>
            </a:r>
          </a:p>
          <a:p>
            <a:pPr lvl="0">
              <a:spcBef>
                <a:spcPts val="0"/>
              </a:spcBef>
              <a:buNone/>
            </a:pPr>
            <a:r>
              <a:rPr lang="en" sz="3000"/>
              <a:t>Quadratic: Opposite hand to opposite foot</a:t>
            </a:r>
          </a:p>
          <a:p>
            <a:pPr lvl="0">
              <a:spcBef>
                <a:spcPts val="0"/>
              </a:spcBef>
              <a:buNone/>
            </a:pPr>
            <a:r>
              <a:rPr lang="en" sz="3000"/>
              <a:t>Exponential: Pump your fist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1" name="Shape 12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22" name="Shape 122"/>
          <p:cNvPicPr preferRelativeResize="0"/>
          <p:nvPr/>
        </p:nvPicPr>
        <p:blipFill>
          <a:blip r:embed="rId3">
            <a:alphaModFix/>
          </a:blip>
          <a:stretch>
            <a:fillRect/>
          </a:stretch>
        </p:blipFill>
        <p:spPr>
          <a:xfrm>
            <a:off x="1915407" y="398749"/>
            <a:ext cx="5157067" cy="434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