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roxima Nova"/>
      <p:regular r:id="rId27"/>
      <p:bold r:id="rId28"/>
      <p:italic r:id="rId29"/>
      <p:boldItalic r:id="rId30"/>
    </p:embeddedFont>
    <p:embeddedFont>
      <p:font typeface="Playfair Displ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5ECD45D-B7DC-4A8A-827D-2358E13C3CD2}">
  <a:tblStyle styleId="{35ECD45D-B7DC-4A8A-827D-2358E13C3CD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regular.fntdata"/><Relationship Id="rId30" Type="http://schemas.openxmlformats.org/officeDocument/2006/relationships/font" Target="fonts/ProximaNova-boldItalic.fntdata"/><Relationship Id="rId11" Type="http://schemas.openxmlformats.org/officeDocument/2006/relationships/slide" Target="slides/slide6.xml"/><Relationship Id="rId33" Type="http://schemas.openxmlformats.org/officeDocument/2006/relationships/font" Target="fonts/PlayfairDisplay-italic.fntdata"/><Relationship Id="rId10" Type="http://schemas.openxmlformats.org/officeDocument/2006/relationships/slide" Target="slides/slide5.xml"/><Relationship Id="rId32" Type="http://schemas.openxmlformats.org/officeDocument/2006/relationships/font" Target="fonts/PlayfairDisplay-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PlayfairDisplay-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lim="8000"/>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ral">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gif"/><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title"/>
          </p:nvPr>
        </p:nvSpPr>
        <p:spPr>
          <a:xfrm>
            <a:off x="311700" y="181425"/>
            <a:ext cx="8520600" cy="626100"/>
          </a:xfrm>
          <a:prstGeom prst="rect">
            <a:avLst/>
          </a:prstGeom>
        </p:spPr>
        <p:txBody>
          <a:bodyPr anchorCtr="0" anchor="t" bIns="91425" lIns="91425" rIns="91425" tIns="91425">
            <a:noAutofit/>
          </a:bodyPr>
          <a:lstStyle/>
          <a:p>
            <a:pPr lvl="0">
              <a:spcBef>
                <a:spcPts val="0"/>
              </a:spcBef>
              <a:buNone/>
            </a:pPr>
            <a:r>
              <a:rPr lang="en"/>
              <a:t>Do Now</a:t>
            </a:r>
          </a:p>
        </p:txBody>
      </p:sp>
      <p:sp>
        <p:nvSpPr>
          <p:cNvPr id="60" name="Shape 60"/>
          <p:cNvSpPr txBox="1"/>
          <p:nvPr>
            <p:ph idx="1" type="body"/>
          </p:nvPr>
        </p:nvSpPr>
        <p:spPr>
          <a:xfrm>
            <a:off x="311700" y="863550"/>
            <a:ext cx="8520600" cy="3416400"/>
          </a:xfrm>
          <a:prstGeom prst="rect">
            <a:avLst/>
          </a:prstGeom>
        </p:spPr>
        <p:txBody>
          <a:bodyPr anchorCtr="0" anchor="t" bIns="91425" lIns="91425" rIns="91425" tIns="91425">
            <a:noAutofit/>
          </a:bodyPr>
          <a:lstStyle/>
          <a:p>
            <a:pPr lvl="0">
              <a:spcBef>
                <a:spcPts val="0"/>
              </a:spcBef>
              <a:buNone/>
            </a:pPr>
            <a:r>
              <a:rPr lang="en"/>
              <a:t>On a sheet of lined paper, write down 3 words that you associate with each of the following symbols. If you do not have a sheet of lined paper, take one from a friend. </a:t>
            </a:r>
            <a:r>
              <a:rPr i="1" lang="en"/>
              <a:t>Escribe tres palabras asociadas con los símbolos abajo en una hoja. </a:t>
            </a:r>
          </a:p>
          <a:p>
            <a:pPr lvl="0" rtl="0" algn="ctr">
              <a:spcBef>
                <a:spcPts val="0"/>
              </a:spcBef>
              <a:buNone/>
            </a:pPr>
            <a:r>
              <a:t/>
            </a:r>
            <a:endParaRPr b="1" sz="2400"/>
          </a:p>
          <a:p>
            <a:pPr lvl="0" rtl="0" algn="ctr">
              <a:spcBef>
                <a:spcPts val="0"/>
              </a:spcBef>
              <a:buNone/>
            </a:pPr>
            <a:r>
              <a:rPr b="1" lang="en" sz="2400"/>
              <a:t>+</a:t>
            </a:r>
          </a:p>
          <a:p>
            <a:pPr lvl="0" algn="ctr">
              <a:spcBef>
                <a:spcPts val="0"/>
              </a:spcBef>
              <a:buNone/>
            </a:pPr>
            <a:r>
              <a:rPr b="1" lang="en" sz="2400"/>
              <a:t>-</a:t>
            </a:r>
          </a:p>
          <a:p>
            <a:pPr lvl="0" algn="ctr">
              <a:spcBef>
                <a:spcPts val="0"/>
              </a:spcBef>
              <a:buNone/>
            </a:pPr>
            <a:r>
              <a:rPr b="1" lang="en" sz="2400"/>
              <a:t>*</a:t>
            </a:r>
          </a:p>
          <a:p>
            <a:pPr lvl="0" algn="ctr">
              <a:spcBef>
                <a:spcPts val="0"/>
              </a:spcBef>
              <a:buNone/>
            </a:pPr>
            <a:r>
              <a:rPr b="1" lang="en" sz="2400"/>
              <a: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sz="3000"/>
              <a:t>12 more than 6 of F</a:t>
            </a:r>
          </a:p>
          <a:p>
            <a:pPr lvl="0">
              <a:spcBef>
                <a:spcPts val="0"/>
              </a:spcBef>
              <a:buNone/>
            </a:pPr>
            <a:r>
              <a:t/>
            </a:r>
            <a:endParaRPr b="1" sz="3000"/>
          </a:p>
          <a:p>
            <a:pPr lvl="0">
              <a:spcBef>
                <a:spcPts val="0"/>
              </a:spcBef>
              <a:buNone/>
            </a:pPr>
            <a:r>
              <a:rPr b="1" lang="en" sz="3000"/>
              <a:t>8 less than four times B</a:t>
            </a:r>
          </a:p>
          <a:p>
            <a:pPr lvl="0">
              <a:spcBef>
                <a:spcPts val="0"/>
              </a:spcBef>
              <a:buNone/>
            </a:pPr>
            <a:r>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In reverse….</a:t>
            </a:r>
          </a:p>
        </p:txBody>
      </p:sp>
      <p:sp>
        <p:nvSpPr>
          <p:cNvPr id="126" name="Shape 1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gam16.gif" id="127" name="Shape 127"/>
          <p:cNvPicPr preferRelativeResize="0"/>
          <p:nvPr/>
        </p:nvPicPr>
        <p:blipFill>
          <a:blip r:embed="rId3">
            <a:alphaModFix/>
          </a:blip>
          <a:stretch>
            <a:fillRect/>
          </a:stretch>
        </p:blipFill>
        <p:spPr>
          <a:xfrm>
            <a:off x="5831912" y="315887"/>
            <a:ext cx="3000375" cy="2333625"/>
          </a:xfrm>
          <a:prstGeom prst="rect">
            <a:avLst/>
          </a:prstGeom>
          <a:noFill/>
          <a:ln>
            <a:noFill/>
          </a:ln>
        </p:spPr>
      </p:pic>
      <p:pic>
        <p:nvPicPr>
          <p:cNvPr descr="daum_equation_1504091991947.png" id="128" name="Shape 128"/>
          <p:cNvPicPr preferRelativeResize="0"/>
          <p:nvPr/>
        </p:nvPicPr>
        <p:blipFill>
          <a:blip r:embed="rId4">
            <a:alphaModFix/>
          </a:blip>
          <a:stretch>
            <a:fillRect/>
          </a:stretch>
        </p:blipFill>
        <p:spPr>
          <a:xfrm>
            <a:off x="5831925" y="3212325"/>
            <a:ext cx="1647150" cy="868499"/>
          </a:xfrm>
          <a:prstGeom prst="rect">
            <a:avLst/>
          </a:prstGeom>
          <a:noFill/>
          <a:ln>
            <a:noFill/>
          </a:ln>
        </p:spPr>
      </p:pic>
      <p:pic>
        <p:nvPicPr>
          <p:cNvPr descr="daum_equation_1504094729325.png" id="129" name="Shape 129"/>
          <p:cNvPicPr preferRelativeResize="0"/>
          <p:nvPr/>
        </p:nvPicPr>
        <p:blipFill>
          <a:blip r:embed="rId5">
            <a:alphaModFix/>
          </a:blip>
          <a:stretch>
            <a:fillRect/>
          </a:stretch>
        </p:blipFill>
        <p:spPr>
          <a:xfrm>
            <a:off x="878538" y="3388974"/>
            <a:ext cx="1498161" cy="626100"/>
          </a:xfrm>
          <a:prstGeom prst="rect">
            <a:avLst/>
          </a:prstGeom>
          <a:noFill/>
          <a:ln>
            <a:noFill/>
          </a:ln>
        </p:spPr>
      </p:pic>
      <p:pic>
        <p:nvPicPr>
          <p:cNvPr descr="daum_equation_1504094795681.png" id="130" name="Shape 130"/>
          <p:cNvPicPr preferRelativeResize="0"/>
          <p:nvPr/>
        </p:nvPicPr>
        <p:blipFill>
          <a:blip r:embed="rId6">
            <a:alphaModFix/>
          </a:blip>
          <a:stretch>
            <a:fillRect/>
          </a:stretch>
        </p:blipFill>
        <p:spPr>
          <a:xfrm>
            <a:off x="878550" y="1642625"/>
            <a:ext cx="1273324" cy="931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Word Problems using CUBES</a:t>
            </a:r>
          </a:p>
        </p:txBody>
      </p:sp>
      <p:sp>
        <p:nvSpPr>
          <p:cNvPr id="136" name="Shape 13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000000"/>
                </a:solidFill>
                <a:highlight>
                  <a:srgbClr val="FFFFFF"/>
                </a:highlight>
              </a:rPr>
              <a:t>The length of a rectangle is 3 feet less than 4 times its width. Write an expression for the length of the rectangle.</a:t>
            </a:r>
          </a:p>
          <a:p>
            <a:pPr lvl="0">
              <a:spcBef>
                <a:spcPts val="0"/>
              </a:spcBef>
              <a:buNone/>
            </a:pPr>
            <a:r>
              <a:t/>
            </a:r>
            <a:endParaRPr sz="2400">
              <a:solidFill>
                <a:srgbClr val="000000"/>
              </a:solidFill>
              <a:highlight>
                <a:srgbClr val="FFFFFF"/>
              </a:highlight>
            </a:endParaRPr>
          </a:p>
          <a:p>
            <a:pPr lvl="0">
              <a:spcBef>
                <a:spcPts val="0"/>
              </a:spcBef>
              <a:buNone/>
            </a:pPr>
            <a:r>
              <a:rPr lang="en" sz="2400">
                <a:solidFill>
                  <a:srgbClr val="000000"/>
                </a:solidFill>
                <a:highlight>
                  <a:srgbClr val="FFFFFF"/>
                </a:highlight>
              </a:rPr>
              <a:t>Train A travels 3 miles more than twice the distance that train B travels. Write an expression for the amount that train A travels.</a:t>
            </a:r>
          </a:p>
          <a:p>
            <a:pPr lvl="0">
              <a:spcBef>
                <a:spcPts val="0"/>
              </a:spcBef>
              <a:buNone/>
            </a:pPr>
            <a:r>
              <a:t/>
            </a:r>
            <a:endParaRPr sz="1050">
              <a:solidFill>
                <a:srgbClr val="444444"/>
              </a:solidFill>
              <a:highlight>
                <a:srgbClr val="FFFFFF"/>
              </a:highlight>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142" name="Shape 14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solidFill>
                  <a:srgbClr val="444444"/>
                </a:solidFill>
              </a:rPr>
              <a:t>Angela shared a cab with her friends. When they arrived at their destination, they evenly divided the $48 among the </a:t>
            </a:r>
            <a:r>
              <a:rPr i="1" lang="en" sz="2400">
                <a:solidFill>
                  <a:srgbClr val="444444"/>
                </a:solidFill>
              </a:rPr>
              <a:t>j </a:t>
            </a:r>
            <a:r>
              <a:rPr lang="en" sz="2400">
                <a:solidFill>
                  <a:srgbClr val="444444"/>
                </a:solidFill>
              </a:rPr>
              <a:t>of them. Angela also paid a $5 tip. Write an expression for the amount that Angela paid.</a:t>
            </a:r>
          </a:p>
          <a:p>
            <a:pPr lvl="0">
              <a:spcBef>
                <a:spcPts val="0"/>
              </a:spcBef>
              <a:buNone/>
            </a:pPr>
            <a:r>
              <a:t/>
            </a:r>
            <a:endParaRPr sz="2400">
              <a:solidFill>
                <a:srgbClr val="444444"/>
              </a:solidFill>
            </a:endParaRPr>
          </a:p>
          <a:p>
            <a:pPr lvl="0">
              <a:spcBef>
                <a:spcPts val="0"/>
              </a:spcBef>
              <a:buNone/>
            </a:pPr>
            <a:r>
              <a:rPr i="1" lang="en" sz="2400">
                <a:solidFill>
                  <a:srgbClr val="444444"/>
                </a:solidFill>
              </a:rPr>
              <a:t>K </a:t>
            </a:r>
            <a:r>
              <a:rPr lang="en" sz="2400">
                <a:solidFill>
                  <a:srgbClr val="444444"/>
                </a:solidFill>
              </a:rPr>
              <a:t>friends evenly divided up a 12-slice pizza. One of the friends, Harris, ate 1 fewer slice than he was given. Write an expression for the amount that Harris ate.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In your own words….</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600"/>
              <a:t>What is a </a:t>
            </a:r>
            <a:r>
              <a:rPr b="1" lang="en" sz="3600"/>
              <a:t>function </a:t>
            </a:r>
            <a:r>
              <a:rPr b="1" i="1" lang="en" sz="3600"/>
              <a:t>(una </a:t>
            </a:r>
            <a:r>
              <a:rPr i="1" lang="en" sz="3600">
                <a:solidFill>
                  <a:srgbClr val="212121"/>
                </a:solidFill>
                <a:highlight>
                  <a:srgbClr val="FFFFFF"/>
                </a:highlight>
              </a:rPr>
              <a:t>función</a:t>
            </a:r>
            <a:r>
              <a:rPr b="1" i="1" lang="en" sz="3600"/>
              <a:t>)?</a:t>
            </a:r>
          </a:p>
          <a:p>
            <a:pPr lvl="0">
              <a:spcBef>
                <a:spcPts val="0"/>
              </a:spcBef>
              <a:buNone/>
            </a:pPr>
            <a:r>
              <a:t/>
            </a:r>
            <a:endParaRPr b="1"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Is this machine functioning? </a:t>
            </a:r>
            <a:r>
              <a:rPr i="1" lang="en"/>
              <a:t>(¿</a:t>
            </a:r>
            <a:r>
              <a:rPr i="1" lang="en">
                <a:highlight>
                  <a:srgbClr val="FFFFFF"/>
                </a:highlight>
              </a:rPr>
              <a:t>Esta máquina está funcionando</a:t>
            </a:r>
            <a:r>
              <a:rPr i="1" lang="en"/>
              <a:t>?)</a:t>
            </a:r>
          </a:p>
        </p:txBody>
      </p:sp>
      <p:sp>
        <p:nvSpPr>
          <p:cNvPr id="154" name="Shape 154"/>
          <p:cNvSpPr txBox="1"/>
          <p:nvPr>
            <p:ph idx="1" type="body"/>
          </p:nvPr>
        </p:nvSpPr>
        <p:spPr>
          <a:xfrm>
            <a:off x="311700" y="863550"/>
            <a:ext cx="8520600" cy="3416400"/>
          </a:xfrm>
          <a:prstGeom prst="rect">
            <a:avLst/>
          </a:prstGeom>
        </p:spPr>
        <p:txBody>
          <a:bodyPr anchorCtr="0" anchor="t" bIns="91425" lIns="91425" rIns="91425" tIns="91425">
            <a:noAutofit/>
          </a:bodyPr>
          <a:lstStyle/>
          <a:p>
            <a:pPr indent="0" lvl="0" marL="292100" rtl="0">
              <a:lnSpc>
                <a:spcPct val="170000"/>
              </a:lnSpc>
              <a:spcBef>
                <a:spcPts val="0"/>
              </a:spcBef>
              <a:spcAft>
                <a:spcPts val="700"/>
              </a:spcAft>
              <a:buNone/>
            </a:pPr>
            <a:r>
              <a:rPr b="1" lang="en" sz="2400">
                <a:solidFill>
                  <a:srgbClr val="333333"/>
                </a:solidFill>
                <a:highlight>
                  <a:srgbClr val="FFFFFF"/>
                </a:highlight>
              </a:rPr>
              <a:t> </a:t>
            </a:r>
          </a:p>
          <a:p>
            <a:pPr indent="0" lvl="0" marL="292100" rtl="0">
              <a:lnSpc>
                <a:spcPct val="170000"/>
              </a:lnSpc>
              <a:spcBef>
                <a:spcPts val="0"/>
              </a:spcBef>
              <a:spcAft>
                <a:spcPts val="700"/>
              </a:spcAft>
              <a:buNone/>
            </a:pPr>
            <a:r>
              <a:rPr b="1" lang="en" sz="2400">
                <a:solidFill>
                  <a:srgbClr val="333333"/>
                </a:solidFill>
                <a:highlight>
                  <a:srgbClr val="FFFFFF"/>
                </a:highlight>
              </a:rPr>
              <a:t>Input                        Output</a:t>
            </a:r>
          </a:p>
          <a:p>
            <a:pPr indent="0" lvl="0" marL="292100" rtl="0">
              <a:lnSpc>
                <a:spcPct val="170000"/>
              </a:lnSpc>
              <a:spcBef>
                <a:spcPts val="0"/>
              </a:spcBef>
              <a:spcAft>
                <a:spcPts val="700"/>
              </a:spcAft>
              <a:buNone/>
            </a:pPr>
            <a:r>
              <a:rPr lang="en" sz="2400">
                <a:solidFill>
                  <a:srgbClr val="333333"/>
                </a:solidFill>
                <a:highlight>
                  <a:srgbClr val="FFFFFF"/>
                </a:highlight>
              </a:rPr>
              <a:t>Coke Button      --&gt;         Coke Can</a:t>
            </a:r>
          </a:p>
          <a:p>
            <a:pPr indent="0" lvl="0" marL="292100" rtl="0">
              <a:lnSpc>
                <a:spcPct val="170000"/>
              </a:lnSpc>
              <a:spcBef>
                <a:spcPts val="0"/>
              </a:spcBef>
              <a:spcAft>
                <a:spcPts val="700"/>
              </a:spcAft>
              <a:buNone/>
            </a:pPr>
            <a:r>
              <a:rPr lang="en" sz="2400">
                <a:solidFill>
                  <a:srgbClr val="333333"/>
                </a:solidFill>
                <a:highlight>
                  <a:srgbClr val="FFFFFF"/>
                </a:highlight>
              </a:rPr>
              <a:t>Coke Button     --&gt;          Coke Can</a:t>
            </a:r>
          </a:p>
          <a:p>
            <a:pPr indent="0" lvl="0" marL="292100" rtl="0">
              <a:lnSpc>
                <a:spcPct val="170000"/>
              </a:lnSpc>
              <a:spcBef>
                <a:spcPts val="0"/>
              </a:spcBef>
              <a:spcAft>
                <a:spcPts val="700"/>
              </a:spcAft>
              <a:buNone/>
            </a:pPr>
            <a:r>
              <a:rPr lang="en" sz="2400">
                <a:solidFill>
                  <a:srgbClr val="333333"/>
                </a:solidFill>
                <a:highlight>
                  <a:srgbClr val="FFFFFF"/>
                </a:highlight>
              </a:rPr>
              <a:t>Sprite Button    --&gt;         Sprite Can</a:t>
            </a:r>
          </a:p>
          <a:p>
            <a:pPr indent="0" lvl="0" marL="292100" rtl="0">
              <a:lnSpc>
                <a:spcPct val="170000"/>
              </a:lnSpc>
              <a:spcBef>
                <a:spcPts val="0"/>
              </a:spcBef>
              <a:spcAft>
                <a:spcPts val="700"/>
              </a:spcAft>
              <a:buNone/>
            </a:pPr>
            <a:r>
              <a:rPr lang="en" sz="2400">
                <a:solidFill>
                  <a:srgbClr val="333333"/>
                </a:solidFill>
                <a:highlight>
                  <a:srgbClr val="FFFFFF"/>
                </a:highlight>
              </a:rPr>
              <a:t>Coke Button     --&gt;          Coke Can </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0" lvl="0" marL="292100" rtl="0">
              <a:lnSpc>
                <a:spcPct val="170000"/>
              </a:lnSpc>
              <a:spcBef>
                <a:spcPts val="0"/>
              </a:spcBef>
              <a:spcAft>
                <a:spcPts val="700"/>
              </a:spcAft>
              <a:buNone/>
            </a:pPr>
            <a:r>
              <a:rPr b="1" lang="en" sz="2400">
                <a:solidFill>
                  <a:srgbClr val="333333"/>
                </a:solidFill>
                <a:highlight>
                  <a:srgbClr val="FFFFFF"/>
                </a:highlight>
              </a:rPr>
              <a:t>     Input                        Output</a:t>
            </a:r>
          </a:p>
          <a:p>
            <a:pPr indent="0" lvl="0" marL="292100" rtl="0">
              <a:lnSpc>
                <a:spcPct val="170000"/>
              </a:lnSpc>
              <a:spcBef>
                <a:spcPts val="0"/>
              </a:spcBef>
              <a:spcAft>
                <a:spcPts val="700"/>
              </a:spcAft>
              <a:buNone/>
            </a:pPr>
            <a:r>
              <a:rPr lang="en" sz="2400">
                <a:solidFill>
                  <a:srgbClr val="333333"/>
                </a:solidFill>
                <a:highlight>
                  <a:srgbClr val="FFFFFF"/>
                </a:highlight>
              </a:rPr>
              <a:t>Coke Button      --&gt;         Coke Can</a:t>
            </a:r>
          </a:p>
          <a:p>
            <a:pPr indent="0" lvl="0" marL="292100" rtl="0">
              <a:lnSpc>
                <a:spcPct val="170000"/>
              </a:lnSpc>
              <a:spcBef>
                <a:spcPts val="0"/>
              </a:spcBef>
              <a:spcAft>
                <a:spcPts val="700"/>
              </a:spcAft>
              <a:buNone/>
            </a:pPr>
            <a:r>
              <a:rPr lang="en" sz="2400">
                <a:solidFill>
                  <a:srgbClr val="333333"/>
                </a:solidFill>
                <a:highlight>
                  <a:srgbClr val="FFFFFF"/>
                </a:highlight>
              </a:rPr>
              <a:t>Coke Button     --&gt;          Sprite Can</a:t>
            </a:r>
          </a:p>
          <a:p>
            <a:pPr indent="0" lvl="0" marL="292100" rtl="0">
              <a:lnSpc>
                <a:spcPct val="170000"/>
              </a:lnSpc>
              <a:spcBef>
                <a:spcPts val="0"/>
              </a:spcBef>
              <a:spcAft>
                <a:spcPts val="700"/>
              </a:spcAft>
              <a:buNone/>
            </a:pPr>
            <a:r>
              <a:rPr lang="en" sz="2400">
                <a:solidFill>
                  <a:srgbClr val="333333"/>
                </a:solidFill>
                <a:highlight>
                  <a:srgbClr val="FFFFFF"/>
                </a:highlight>
              </a:rPr>
              <a:t>Sprite Button    --&gt;         Root Beer Can</a:t>
            </a:r>
          </a:p>
          <a:p>
            <a:pPr indent="0" lvl="0" marL="292100" rtl="0">
              <a:lnSpc>
                <a:spcPct val="170000"/>
              </a:lnSpc>
              <a:spcBef>
                <a:spcPts val="0"/>
              </a:spcBef>
              <a:spcAft>
                <a:spcPts val="700"/>
              </a:spcAft>
              <a:buNone/>
            </a:pPr>
            <a:r>
              <a:rPr lang="en" sz="2400">
                <a:solidFill>
                  <a:srgbClr val="333333"/>
                </a:solidFill>
                <a:highlight>
                  <a:srgbClr val="FFFFFF"/>
                </a:highlight>
              </a:rPr>
              <a:t>Coke Button     --&gt;          Water Bottle</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In order for something to be a function….</a:t>
            </a:r>
          </a:p>
        </p:txBody>
      </p:sp>
      <p:sp>
        <p:nvSpPr>
          <p:cNvPr id="166" name="Shape 1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600"/>
              <a:t>Each </a:t>
            </a:r>
            <a:r>
              <a:rPr b="1" lang="en" sz="3600"/>
              <a:t>input</a:t>
            </a:r>
            <a:r>
              <a:rPr lang="en" sz="3600"/>
              <a:t> has to have only one </a:t>
            </a:r>
            <a:r>
              <a:rPr b="1" lang="en" sz="3600"/>
              <a:t>output</a:t>
            </a:r>
          </a:p>
          <a:p>
            <a:pPr lvl="0">
              <a:spcBef>
                <a:spcPts val="0"/>
              </a:spcBef>
              <a:buNone/>
            </a:pPr>
            <a:r>
              <a:t/>
            </a:r>
            <a:endParaRPr b="1" i="1" sz="3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How do we know if a graph is a function?</a:t>
            </a: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73" name="Shape 173"/>
          <p:cNvPicPr preferRelativeResize="0"/>
          <p:nvPr/>
        </p:nvPicPr>
        <p:blipFill>
          <a:blip r:embed="rId3">
            <a:alphaModFix/>
          </a:blip>
          <a:stretch>
            <a:fillRect/>
          </a:stretch>
        </p:blipFill>
        <p:spPr>
          <a:xfrm>
            <a:off x="3171700" y="1152474"/>
            <a:ext cx="2800600" cy="2262849"/>
          </a:xfrm>
          <a:prstGeom prst="rect">
            <a:avLst/>
          </a:prstGeom>
          <a:noFill/>
          <a:ln>
            <a:noFill/>
          </a:ln>
        </p:spPr>
      </p:pic>
      <p:pic>
        <p:nvPicPr>
          <p:cNvPr id="174" name="Shape 174"/>
          <p:cNvPicPr preferRelativeResize="0"/>
          <p:nvPr/>
        </p:nvPicPr>
        <p:blipFill>
          <a:blip r:embed="rId4">
            <a:alphaModFix/>
          </a:blip>
          <a:stretch>
            <a:fillRect/>
          </a:stretch>
        </p:blipFill>
        <p:spPr>
          <a:xfrm>
            <a:off x="6032099" y="1251899"/>
            <a:ext cx="2548100" cy="2457649"/>
          </a:xfrm>
          <a:prstGeom prst="rect">
            <a:avLst/>
          </a:prstGeom>
          <a:noFill/>
          <a:ln>
            <a:noFill/>
          </a:ln>
        </p:spPr>
      </p:pic>
      <p:pic>
        <p:nvPicPr>
          <p:cNvPr id="175" name="Shape 175"/>
          <p:cNvPicPr preferRelativeResize="0"/>
          <p:nvPr/>
        </p:nvPicPr>
        <p:blipFill>
          <a:blip r:embed="rId5">
            <a:alphaModFix/>
          </a:blip>
          <a:stretch>
            <a:fillRect/>
          </a:stretch>
        </p:blipFill>
        <p:spPr>
          <a:xfrm>
            <a:off x="311700" y="1152475"/>
            <a:ext cx="2438400" cy="2438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How do we know if a table is a function?</a:t>
            </a:r>
          </a:p>
        </p:txBody>
      </p:sp>
      <p:sp>
        <p:nvSpPr>
          <p:cNvPr id="181" name="Shape 18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82" name="Shape 182"/>
          <p:cNvPicPr preferRelativeResize="0"/>
          <p:nvPr/>
        </p:nvPicPr>
        <p:blipFill>
          <a:blip r:embed="rId3">
            <a:alphaModFix/>
          </a:blip>
          <a:stretch>
            <a:fillRect/>
          </a:stretch>
        </p:blipFill>
        <p:spPr>
          <a:xfrm>
            <a:off x="6255074" y="1546100"/>
            <a:ext cx="2577225" cy="2347115"/>
          </a:xfrm>
          <a:prstGeom prst="rect">
            <a:avLst/>
          </a:prstGeom>
          <a:noFill/>
          <a:ln>
            <a:noFill/>
          </a:ln>
        </p:spPr>
      </p:pic>
      <p:pic>
        <p:nvPicPr>
          <p:cNvPr id="183" name="Shape 183"/>
          <p:cNvPicPr preferRelativeResize="0"/>
          <p:nvPr/>
        </p:nvPicPr>
        <p:blipFill>
          <a:blip r:embed="rId4">
            <a:alphaModFix/>
          </a:blip>
          <a:stretch>
            <a:fillRect/>
          </a:stretch>
        </p:blipFill>
        <p:spPr>
          <a:xfrm>
            <a:off x="3475175" y="1481862"/>
            <a:ext cx="2577225" cy="2757624"/>
          </a:xfrm>
          <a:prstGeom prst="rect">
            <a:avLst/>
          </a:prstGeom>
          <a:noFill/>
          <a:ln>
            <a:noFill/>
          </a:ln>
        </p:spPr>
      </p:pic>
      <p:pic>
        <p:nvPicPr>
          <p:cNvPr id="184" name="Shape 184"/>
          <p:cNvPicPr preferRelativeResize="0"/>
          <p:nvPr/>
        </p:nvPicPr>
        <p:blipFill>
          <a:blip r:embed="rId5">
            <a:alphaModFix/>
          </a:blip>
          <a:stretch>
            <a:fillRect/>
          </a:stretch>
        </p:blipFill>
        <p:spPr>
          <a:xfrm>
            <a:off x="903063" y="1152475"/>
            <a:ext cx="1681825" cy="32449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DID ANYONE BRING THEIR SYLLABUS?</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giphy.gif" id="67" name="Shape 67"/>
          <p:cNvPicPr preferRelativeResize="0"/>
          <p:nvPr/>
        </p:nvPicPr>
        <p:blipFill>
          <a:blip r:embed="rId3">
            <a:alphaModFix/>
          </a:blip>
          <a:stretch>
            <a:fillRect/>
          </a:stretch>
        </p:blipFill>
        <p:spPr>
          <a:xfrm>
            <a:off x="4069800" y="1152462"/>
            <a:ext cx="4762500" cy="2676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207675"/>
            <a:ext cx="8520600" cy="626100"/>
          </a:xfrm>
          <a:prstGeom prst="rect">
            <a:avLst/>
          </a:prstGeom>
        </p:spPr>
        <p:txBody>
          <a:bodyPr anchorCtr="0" anchor="t" bIns="91425" lIns="91425" rIns="91425" tIns="91425">
            <a:noAutofit/>
          </a:bodyPr>
          <a:lstStyle/>
          <a:p>
            <a:pPr lvl="0">
              <a:spcBef>
                <a:spcPts val="0"/>
              </a:spcBef>
              <a:buNone/>
            </a:pPr>
            <a:r>
              <a:rPr lang="en"/>
              <a:t>How do we know if ordered pairs are functions?</a:t>
            </a:r>
          </a:p>
        </p:txBody>
      </p:sp>
      <p:sp>
        <p:nvSpPr>
          <p:cNvPr id="190" name="Shape 190"/>
          <p:cNvSpPr txBox="1"/>
          <p:nvPr>
            <p:ph idx="1" type="body"/>
          </p:nvPr>
        </p:nvSpPr>
        <p:spPr>
          <a:xfrm>
            <a:off x="623400" y="3985125"/>
            <a:ext cx="8520600" cy="3416400"/>
          </a:xfrm>
          <a:prstGeom prst="rect">
            <a:avLst/>
          </a:prstGeom>
        </p:spPr>
        <p:txBody>
          <a:bodyPr anchorCtr="0" anchor="t" bIns="91425" lIns="91425" rIns="91425" tIns="91425">
            <a:noAutofit/>
          </a:bodyPr>
          <a:lstStyle/>
          <a:p>
            <a:pPr lvl="0">
              <a:spcBef>
                <a:spcPts val="0"/>
              </a:spcBef>
              <a:buNone/>
            </a:pPr>
            <a:r>
              <a:rPr lang="en" sz="3000"/>
              <a:t>{(3,5) (6,2) (5,8) (-3,9)}</a:t>
            </a:r>
          </a:p>
          <a:p>
            <a:pPr lvl="0">
              <a:spcBef>
                <a:spcPts val="0"/>
              </a:spcBef>
              <a:buNone/>
            </a:pPr>
            <a:r>
              <a:t/>
            </a:r>
            <a:endParaRPr sz="3000"/>
          </a:p>
          <a:p>
            <a:pPr lvl="0">
              <a:spcBef>
                <a:spcPts val="0"/>
              </a:spcBef>
              <a:buNone/>
            </a:pPr>
            <a:r>
              <a:rPr lang="en" sz="3000"/>
              <a:t>{(6,5) (8,20) (7,5) (6,-4)}</a:t>
            </a:r>
          </a:p>
          <a:p>
            <a:pPr lvl="0">
              <a:spcBef>
                <a:spcPts val="0"/>
              </a:spcBef>
              <a:buNone/>
            </a:pPr>
            <a:r>
              <a:t/>
            </a:r>
            <a:endParaRPr sz="3000"/>
          </a:p>
          <a:p>
            <a:pPr lvl="0">
              <a:spcBef>
                <a:spcPts val="0"/>
              </a:spcBef>
              <a:buNone/>
            </a:pPr>
            <a:r>
              <a:rPr lang="en" sz="3000"/>
              <a:t>{(4,5) (3,5) (6,5) (-3,5)}</a:t>
            </a:r>
          </a:p>
          <a:p>
            <a:pPr lvl="0">
              <a:spcBef>
                <a:spcPts val="0"/>
              </a:spcBef>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134750"/>
            <a:ext cx="8520600" cy="626100"/>
          </a:xfrm>
          <a:prstGeom prst="rect">
            <a:avLst/>
          </a:prstGeom>
        </p:spPr>
        <p:txBody>
          <a:bodyPr anchorCtr="0" anchor="t" bIns="91425" lIns="91425" rIns="91425" tIns="91425">
            <a:noAutofit/>
          </a:bodyPr>
          <a:lstStyle/>
          <a:p>
            <a:pPr lvl="0">
              <a:spcBef>
                <a:spcPts val="0"/>
              </a:spcBef>
              <a:buNone/>
            </a:pPr>
            <a:r>
              <a:rPr lang="en"/>
              <a:t>Can we put any x-value that we want into a function?</a:t>
            </a:r>
          </a:p>
        </p:txBody>
      </p:sp>
      <p:sp>
        <p:nvSpPr>
          <p:cNvPr id="196" name="Shape 196"/>
          <p:cNvSpPr txBox="1"/>
          <p:nvPr>
            <p:ph idx="1" type="body"/>
          </p:nvPr>
        </p:nvSpPr>
        <p:spPr>
          <a:xfrm>
            <a:off x="311700" y="1304100"/>
            <a:ext cx="8520600" cy="3416400"/>
          </a:xfrm>
          <a:prstGeom prst="rect">
            <a:avLst/>
          </a:prstGeom>
        </p:spPr>
        <p:txBody>
          <a:bodyPr anchorCtr="0" anchor="t" bIns="91425" lIns="91425" rIns="91425" tIns="91425">
            <a:noAutofit/>
          </a:bodyPr>
          <a:lstStyle/>
          <a:p>
            <a:pPr lvl="0">
              <a:spcBef>
                <a:spcPts val="0"/>
              </a:spcBef>
              <a:buNone/>
            </a:pPr>
            <a:r>
              <a:rPr lang="en" sz="3000"/>
              <a:t>{(3,5) (6,2) (5,8) (-3,9)}</a:t>
            </a:r>
          </a:p>
          <a:p>
            <a:pPr lvl="0">
              <a:spcBef>
                <a:spcPts val="0"/>
              </a:spcBef>
              <a:buNone/>
            </a:pPr>
            <a:r>
              <a:t/>
            </a:r>
            <a:endParaRPr sz="3000"/>
          </a:p>
        </p:txBody>
      </p:sp>
      <p:pic>
        <p:nvPicPr>
          <p:cNvPr id="197" name="Shape 197"/>
          <p:cNvPicPr preferRelativeResize="0"/>
          <p:nvPr/>
        </p:nvPicPr>
        <p:blipFill>
          <a:blip r:embed="rId3">
            <a:alphaModFix/>
          </a:blip>
          <a:stretch>
            <a:fillRect/>
          </a:stretch>
        </p:blipFill>
        <p:spPr>
          <a:xfrm>
            <a:off x="5391974" y="1398187"/>
            <a:ext cx="2577225" cy="2347115"/>
          </a:xfrm>
          <a:prstGeom prst="rect">
            <a:avLst/>
          </a:prstGeom>
          <a:noFill/>
          <a:ln>
            <a:noFill/>
          </a:ln>
        </p:spPr>
      </p:pic>
      <p:pic>
        <p:nvPicPr>
          <p:cNvPr id="198" name="Shape 198"/>
          <p:cNvPicPr preferRelativeResize="0"/>
          <p:nvPr/>
        </p:nvPicPr>
        <p:blipFill>
          <a:blip r:embed="rId4">
            <a:alphaModFix/>
          </a:blip>
          <a:stretch>
            <a:fillRect/>
          </a:stretch>
        </p:blipFill>
        <p:spPr>
          <a:xfrm>
            <a:off x="1670024" y="2262849"/>
            <a:ext cx="2548100" cy="245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The Words I thought of</a:t>
            </a:r>
          </a:p>
        </p:txBody>
      </p:sp>
      <p:sp>
        <p:nvSpPr>
          <p:cNvPr id="73" name="Shape 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graphicFrame>
        <p:nvGraphicFramePr>
          <p:cNvPr id="74" name="Shape 74"/>
          <p:cNvGraphicFramePr/>
          <p:nvPr/>
        </p:nvGraphicFramePr>
        <p:xfrm>
          <a:off x="952500" y="1331900"/>
          <a:ext cx="3000000" cy="3000000"/>
        </p:xfrm>
        <a:graphic>
          <a:graphicData uri="http://schemas.openxmlformats.org/drawingml/2006/table">
            <a:tbl>
              <a:tblPr>
                <a:noFill/>
                <a:tableStyleId>{35ECD45D-B7DC-4A8A-827D-2358E13C3CD2}</a:tableStyleId>
              </a:tblPr>
              <a:tblGrid>
                <a:gridCol w="1809750"/>
                <a:gridCol w="1809750"/>
                <a:gridCol w="1809750"/>
                <a:gridCol w="1809750"/>
              </a:tblGrid>
              <a:tr h="622550">
                <a:tc>
                  <a:txBody>
                    <a:bodyPr>
                      <a:noAutofit/>
                    </a:bodyPr>
                    <a:lstStyle/>
                    <a:p>
                      <a:pPr lvl="0" algn="ctr">
                        <a:spcBef>
                          <a:spcPts val="0"/>
                        </a:spcBef>
                        <a:buNone/>
                      </a:pPr>
                      <a:r>
                        <a:rPr lang="en" sz="2400">
                          <a:latin typeface="Lato"/>
                          <a:ea typeface="Lato"/>
                          <a:cs typeface="Lato"/>
                          <a:sym typeface="Lato"/>
                        </a:rPr>
                        <a:t>+</a:t>
                      </a:r>
                    </a:p>
                  </a:txBody>
                  <a:tcPr marT="91425" marB="91425" marR="91425" marL="91425"/>
                </a:tc>
                <a:tc>
                  <a:txBody>
                    <a:bodyPr>
                      <a:noAutofit/>
                    </a:bodyPr>
                    <a:lstStyle/>
                    <a:p>
                      <a:pPr lvl="0" algn="ctr">
                        <a:spcBef>
                          <a:spcPts val="0"/>
                        </a:spcBef>
                        <a:buNone/>
                      </a:pPr>
                      <a:r>
                        <a:rPr lang="en" sz="2400">
                          <a:latin typeface="Lato"/>
                          <a:ea typeface="Lato"/>
                          <a:cs typeface="Lato"/>
                          <a:sym typeface="Lato"/>
                        </a:rPr>
                        <a:t>-</a:t>
                      </a:r>
                    </a:p>
                  </a:txBody>
                  <a:tcPr marT="91425" marB="91425" marR="91425" marL="91425"/>
                </a:tc>
                <a:tc>
                  <a:txBody>
                    <a:bodyPr>
                      <a:noAutofit/>
                    </a:bodyPr>
                    <a:lstStyle/>
                    <a:p>
                      <a:pPr lvl="0" algn="ctr">
                        <a:spcBef>
                          <a:spcPts val="0"/>
                        </a:spcBef>
                        <a:buNone/>
                      </a:pPr>
                      <a:r>
                        <a:rPr lang="en" sz="2400">
                          <a:latin typeface="Lato"/>
                          <a:ea typeface="Lato"/>
                          <a:cs typeface="Lato"/>
                          <a:sym typeface="Lato"/>
                        </a:rPr>
                        <a:t>*</a:t>
                      </a:r>
                    </a:p>
                  </a:txBody>
                  <a:tcPr marT="91425" marB="91425" marR="91425" marL="91425"/>
                </a:tc>
                <a:tc>
                  <a:txBody>
                    <a:bodyPr>
                      <a:noAutofit/>
                    </a:bodyPr>
                    <a:lstStyle/>
                    <a:p>
                      <a:pPr lvl="0" rtl="0" algn="ctr">
                        <a:lnSpc>
                          <a:spcPct val="115000"/>
                        </a:lnSpc>
                        <a:spcBef>
                          <a:spcPts val="0"/>
                        </a:spcBef>
                        <a:spcAft>
                          <a:spcPts val="1600"/>
                        </a:spcAft>
                        <a:buNone/>
                      </a:pPr>
                      <a:r>
                        <a:rPr lang="en" sz="2400">
                          <a:solidFill>
                            <a:schemeClr val="dk2"/>
                          </a:solidFill>
                          <a:latin typeface="Lato"/>
                          <a:ea typeface="Lato"/>
                          <a:cs typeface="Lato"/>
                          <a:sym typeface="Lato"/>
                        </a:rPr>
                        <a:t>÷</a:t>
                      </a:r>
                    </a:p>
                  </a:txBody>
                  <a:tcPr marT="91425" marB="91425" marR="91425" marL="91425"/>
                </a:tc>
              </a:tr>
              <a:tr h="381000">
                <a:tc>
                  <a:txBody>
                    <a:bodyPr>
                      <a:noAutofit/>
                    </a:bodyPr>
                    <a:lstStyle/>
                    <a:p>
                      <a:pPr lvl="0">
                        <a:spcBef>
                          <a:spcPts val="0"/>
                        </a:spcBef>
                        <a:buNone/>
                      </a:pPr>
                      <a:r>
                        <a:rPr lang="en" sz="1800">
                          <a:latin typeface="Lato"/>
                          <a:ea typeface="Lato"/>
                          <a:cs typeface="Lato"/>
                          <a:sym typeface="Lato"/>
                        </a:rPr>
                        <a:t>Add, increase, increase by, combined, sum, plus, total, in all, more than, addition</a:t>
                      </a:r>
                    </a:p>
                  </a:txBody>
                  <a:tcPr marT="91425" marB="91425" marR="91425" marL="91425"/>
                </a:tc>
                <a:tc>
                  <a:txBody>
                    <a:bodyPr>
                      <a:noAutofit/>
                    </a:bodyPr>
                    <a:lstStyle/>
                    <a:p>
                      <a:pPr lvl="0">
                        <a:spcBef>
                          <a:spcPts val="0"/>
                        </a:spcBef>
                        <a:buNone/>
                      </a:pPr>
                      <a:r>
                        <a:rPr lang="en" sz="1800">
                          <a:latin typeface="Lato"/>
                          <a:ea typeface="Lato"/>
                          <a:cs typeface="Lato"/>
                          <a:sym typeface="Lato"/>
                        </a:rPr>
                        <a:t>Subtraction, subtract, minus, take away, fewer than, decrease, decreased by, less, less than, deduct</a:t>
                      </a:r>
                    </a:p>
                  </a:txBody>
                  <a:tcPr marT="91425" marB="91425" marR="91425" marL="91425"/>
                </a:tc>
                <a:tc>
                  <a:txBody>
                    <a:bodyPr>
                      <a:noAutofit/>
                    </a:bodyPr>
                    <a:lstStyle/>
                    <a:p>
                      <a:pPr lvl="0">
                        <a:spcBef>
                          <a:spcPts val="0"/>
                        </a:spcBef>
                        <a:buNone/>
                      </a:pPr>
                      <a:r>
                        <a:rPr lang="en" sz="1800">
                          <a:latin typeface="Lato"/>
                          <a:ea typeface="Lato"/>
                          <a:cs typeface="Lato"/>
                          <a:sym typeface="Lato"/>
                        </a:rPr>
                        <a:t>Multiplication, multiply, times, double/triple/</a:t>
                      </a:r>
                    </a:p>
                    <a:p>
                      <a:pPr lvl="0">
                        <a:spcBef>
                          <a:spcPts val="0"/>
                        </a:spcBef>
                        <a:buNone/>
                      </a:pPr>
                      <a:r>
                        <a:rPr lang="en" sz="1800">
                          <a:latin typeface="Lato"/>
                          <a:ea typeface="Lato"/>
                          <a:cs typeface="Lato"/>
                          <a:sym typeface="Lato"/>
                        </a:rPr>
                        <a:t>twice, equal groups of, of, per, product</a:t>
                      </a:r>
                    </a:p>
                  </a:txBody>
                  <a:tcPr marT="91425" marB="91425" marR="91425" marL="91425"/>
                </a:tc>
                <a:tc>
                  <a:txBody>
                    <a:bodyPr>
                      <a:noAutofit/>
                    </a:bodyPr>
                    <a:lstStyle/>
                    <a:p>
                      <a:pPr lvl="0">
                        <a:spcBef>
                          <a:spcPts val="0"/>
                        </a:spcBef>
                        <a:buNone/>
                      </a:pPr>
                      <a:r>
                        <a:rPr lang="en" sz="1800">
                          <a:latin typeface="Lato"/>
                          <a:ea typeface="Lato"/>
                          <a:cs typeface="Lato"/>
                          <a:sym typeface="Lato"/>
                        </a:rPr>
                        <a:t>Division, divided by, separated into, percent, out of, quotient, equal group, shared equally, half, split</a:t>
                      </a: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0"/>
            <a:ext cx="8520600" cy="626100"/>
          </a:xfrm>
          <a:prstGeom prst="rect">
            <a:avLst/>
          </a:prstGeom>
        </p:spPr>
        <p:txBody>
          <a:bodyPr anchorCtr="0" anchor="t" bIns="91425" lIns="91425" rIns="91425" tIns="91425">
            <a:noAutofit/>
          </a:bodyPr>
          <a:lstStyle/>
          <a:p>
            <a:pPr lvl="0">
              <a:spcBef>
                <a:spcPts val="0"/>
              </a:spcBef>
              <a:buNone/>
            </a:pPr>
            <a:r>
              <a:rPr lang="en"/>
              <a:t>What is an expression?</a:t>
            </a:r>
          </a:p>
        </p:txBody>
      </p:sp>
      <p:sp>
        <p:nvSpPr>
          <p:cNvPr id="80" name="Shape 80"/>
          <p:cNvSpPr txBox="1"/>
          <p:nvPr>
            <p:ph idx="1" type="body"/>
          </p:nvPr>
        </p:nvSpPr>
        <p:spPr>
          <a:xfrm>
            <a:off x="371550" y="626100"/>
            <a:ext cx="8400900" cy="2980800"/>
          </a:xfrm>
          <a:prstGeom prst="rect">
            <a:avLst/>
          </a:prstGeom>
        </p:spPr>
        <p:txBody>
          <a:bodyPr anchorCtr="0" anchor="t" bIns="91425" lIns="91425" rIns="91425" tIns="91425">
            <a:noAutofit/>
          </a:bodyPr>
          <a:lstStyle/>
          <a:p>
            <a:pPr lvl="0">
              <a:spcBef>
                <a:spcPts val="0"/>
              </a:spcBef>
              <a:buNone/>
            </a:pPr>
            <a:r>
              <a:rPr lang="en"/>
              <a:t>An </a:t>
            </a:r>
            <a:r>
              <a:rPr b="1" lang="en"/>
              <a:t>expression </a:t>
            </a:r>
            <a:r>
              <a:rPr b="1" i="1" lang="en"/>
              <a:t>(expresion)</a:t>
            </a:r>
            <a:r>
              <a:rPr b="1" lang="en"/>
              <a:t> </a:t>
            </a:r>
            <a:r>
              <a:rPr lang="en"/>
              <a:t>is made up of multiple </a:t>
            </a:r>
            <a:r>
              <a:rPr b="1" lang="en"/>
              <a:t>terms </a:t>
            </a:r>
            <a:r>
              <a:rPr b="1" i="1" lang="en"/>
              <a:t>(t</a:t>
            </a:r>
            <a:r>
              <a:rPr b="1" i="1" lang="en">
                <a:solidFill>
                  <a:srgbClr val="212121"/>
                </a:solidFill>
                <a:highlight>
                  <a:srgbClr val="FFFFFF"/>
                </a:highlight>
              </a:rPr>
              <a:t>érminos)</a:t>
            </a:r>
            <a:r>
              <a:rPr b="1" lang="en"/>
              <a:t>,</a:t>
            </a:r>
            <a:r>
              <a:rPr lang="en"/>
              <a:t> separated by one of the four symbols we just discussed.</a:t>
            </a:r>
            <a:r>
              <a:rPr b="1" i="1" lang="en"/>
              <a:t> </a:t>
            </a:r>
          </a:p>
          <a:p>
            <a:pPr lvl="0" rtl="0">
              <a:spcBef>
                <a:spcPts val="0"/>
              </a:spcBef>
              <a:buNone/>
            </a:pPr>
            <a:r>
              <a:rPr lang="en"/>
              <a:t>An </a:t>
            </a:r>
            <a:r>
              <a:rPr b="1" lang="en"/>
              <a:t>algebraic expression </a:t>
            </a:r>
            <a:r>
              <a:rPr lang="en"/>
              <a:t>means that it has at least one </a:t>
            </a:r>
            <a:r>
              <a:rPr b="1" lang="en"/>
              <a:t>variable, </a:t>
            </a:r>
            <a:r>
              <a:rPr lang="en"/>
              <a:t>or one </a:t>
            </a:r>
            <a:r>
              <a:rPr b="1" lang="en"/>
              <a:t>unknown </a:t>
            </a:r>
            <a:r>
              <a:rPr b="1" i="1" lang="en"/>
              <a:t>(desconocido)</a:t>
            </a:r>
            <a:r>
              <a:rPr b="1" lang="en"/>
              <a:t>.</a:t>
            </a:r>
          </a:p>
          <a:p>
            <a:pPr lvl="0">
              <a:spcBef>
                <a:spcPts val="0"/>
              </a:spcBef>
              <a:buNone/>
            </a:pPr>
            <a:r>
              <a:rPr lang="en"/>
              <a:t>A </a:t>
            </a:r>
            <a:r>
              <a:rPr b="1" lang="en"/>
              <a:t>term </a:t>
            </a:r>
            <a:r>
              <a:rPr lang="en"/>
              <a:t>can be either a </a:t>
            </a:r>
            <a:r>
              <a:rPr b="1" lang="en"/>
              <a:t>constant, </a:t>
            </a:r>
            <a:r>
              <a:rPr lang="en"/>
              <a:t>a </a:t>
            </a:r>
            <a:r>
              <a:rPr b="1" lang="en"/>
              <a:t>variable, </a:t>
            </a:r>
            <a:r>
              <a:rPr lang="en"/>
              <a:t>or a </a:t>
            </a:r>
            <a:r>
              <a:rPr b="1" lang="en"/>
              <a:t>product</a:t>
            </a:r>
            <a:r>
              <a:rPr lang="en"/>
              <a:t> of a </a:t>
            </a:r>
            <a:r>
              <a:rPr b="1" lang="en"/>
              <a:t>constant </a:t>
            </a:r>
            <a:r>
              <a:rPr lang="en"/>
              <a:t>and a </a:t>
            </a:r>
            <a:r>
              <a:rPr b="1" lang="en"/>
              <a:t>variable. </a:t>
            </a:r>
            <a:r>
              <a:rPr lang="en"/>
              <a:t>If the term is a product, the constant in that product is known as a </a:t>
            </a:r>
            <a:r>
              <a:rPr b="1" lang="en"/>
              <a:t>coefficient</a:t>
            </a:r>
          </a:p>
          <a:p>
            <a:pPr lvl="0">
              <a:spcBef>
                <a:spcPts val="0"/>
              </a:spcBef>
              <a:buNone/>
            </a:pPr>
            <a:r>
              <a:rPr b="1" lang="en"/>
              <a:t>What are some possible variables?</a:t>
            </a:r>
          </a:p>
          <a:p>
            <a:pPr lvl="0">
              <a:spcBef>
                <a:spcPts val="0"/>
              </a:spcBef>
              <a:buNone/>
            </a:pPr>
            <a:r>
              <a:t/>
            </a:r>
            <a:endParaRPr b="1"/>
          </a:p>
          <a:p>
            <a:pPr lvl="0">
              <a:spcBef>
                <a:spcPts val="0"/>
              </a:spcBef>
              <a:buNone/>
            </a:pPr>
            <a:r>
              <a:rPr b="1" lang="en"/>
              <a:t>What are some possible terms?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Breaking it down</a:t>
            </a:r>
          </a:p>
        </p:txBody>
      </p:sp>
      <p:sp>
        <p:nvSpPr>
          <p:cNvPr id="86" name="Shape 8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gn="ctr">
              <a:spcBef>
                <a:spcPts val="0"/>
              </a:spcBef>
              <a:buNone/>
            </a:pPr>
            <a:r>
              <a:t/>
            </a:r>
            <a:endParaRPr/>
          </a:p>
          <a:p>
            <a:pPr lvl="0" rtl="0" algn="ctr">
              <a:spcBef>
                <a:spcPts val="0"/>
              </a:spcBef>
              <a:buNone/>
            </a:pPr>
            <a:r>
              <a:t/>
            </a:r>
            <a:endParaRPr/>
          </a:p>
          <a:p>
            <a:pPr lvl="0" rtl="0" algn="ctr">
              <a:spcBef>
                <a:spcPts val="0"/>
              </a:spcBef>
              <a:buNone/>
            </a:pPr>
            <a:r>
              <a:t/>
            </a:r>
            <a:endParaRPr/>
          </a:p>
          <a:p>
            <a:pPr lvl="0" rtl="0" algn="ctr">
              <a:spcBef>
                <a:spcPts val="0"/>
              </a:spcBef>
              <a:buNone/>
            </a:pPr>
            <a:r>
              <a:rPr i="1" lang="en" sz="4800"/>
              <a:t>4x + 3</a:t>
            </a:r>
          </a:p>
          <a:p>
            <a:pPr lvl="0" rtl="0" algn="ctr">
              <a:spcBef>
                <a:spcPts val="0"/>
              </a:spcBef>
              <a:buNone/>
            </a:pPr>
            <a:r>
              <a:t/>
            </a:r>
            <a:endParaRPr/>
          </a:p>
          <a:p>
            <a:pPr lvl="0" rtl="0" algn="ctr">
              <a:spcBef>
                <a:spcPts val="0"/>
              </a:spcBef>
              <a:buNone/>
            </a:pPr>
            <a:r>
              <a:t/>
            </a:r>
            <a:endParaRPr/>
          </a:p>
          <a:p>
            <a:pPr lvl="0" algn="ctr">
              <a:spcBef>
                <a:spcPts val="0"/>
              </a:spcBef>
              <a:buNone/>
            </a:pPr>
            <a:r>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aum_equation_1504037799867.png" id="93" name="Shape 93"/>
          <p:cNvPicPr preferRelativeResize="0"/>
          <p:nvPr/>
        </p:nvPicPr>
        <p:blipFill>
          <a:blip r:embed="rId3">
            <a:alphaModFix/>
          </a:blip>
          <a:stretch>
            <a:fillRect/>
          </a:stretch>
        </p:blipFill>
        <p:spPr>
          <a:xfrm>
            <a:off x="4948650" y="2046900"/>
            <a:ext cx="2165025" cy="721675"/>
          </a:xfrm>
          <a:prstGeom prst="rect">
            <a:avLst/>
          </a:prstGeom>
          <a:noFill/>
          <a:ln>
            <a:noFill/>
          </a:ln>
        </p:spPr>
      </p:pic>
      <p:pic>
        <p:nvPicPr>
          <p:cNvPr descr="daum_equation_1504037849326.png" id="94" name="Shape 94"/>
          <p:cNvPicPr preferRelativeResize="0"/>
          <p:nvPr/>
        </p:nvPicPr>
        <p:blipFill>
          <a:blip r:embed="rId4">
            <a:alphaModFix/>
          </a:blip>
          <a:stretch>
            <a:fillRect/>
          </a:stretch>
        </p:blipFill>
        <p:spPr>
          <a:xfrm>
            <a:off x="401700" y="1629700"/>
            <a:ext cx="1973224" cy="918549"/>
          </a:xfrm>
          <a:prstGeom prst="rect">
            <a:avLst/>
          </a:prstGeom>
          <a:noFill/>
          <a:ln>
            <a:noFill/>
          </a:ln>
        </p:spPr>
      </p:pic>
      <p:pic>
        <p:nvPicPr>
          <p:cNvPr descr="daum_equation_1504037941434.png" id="95" name="Shape 95"/>
          <p:cNvPicPr preferRelativeResize="0"/>
          <p:nvPr/>
        </p:nvPicPr>
        <p:blipFill>
          <a:blip r:embed="rId5">
            <a:alphaModFix/>
          </a:blip>
          <a:stretch>
            <a:fillRect/>
          </a:stretch>
        </p:blipFill>
        <p:spPr>
          <a:xfrm>
            <a:off x="210378" y="3608324"/>
            <a:ext cx="2268124" cy="721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Do Now</a:t>
            </a:r>
          </a:p>
        </p:txBody>
      </p:sp>
      <p:sp>
        <p:nvSpPr>
          <p:cNvPr id="101" name="Shape 1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t>Fill in your own </a:t>
            </a:r>
            <a:r>
              <a:rPr b="1" lang="en" sz="2400"/>
              <a:t>definitions </a:t>
            </a:r>
            <a:r>
              <a:rPr lang="en" sz="2400"/>
              <a:t>in the boxes provided underneath the words (e.g. coefficient, variable). In the boxes with the arrows, write what that part of the expression is called. What is 5x? What do we call that?</a:t>
            </a:r>
          </a:p>
          <a:p>
            <a:pPr lvl="0">
              <a:spcBef>
                <a:spcPts val="0"/>
              </a:spcBef>
              <a:buNone/>
            </a:pPr>
            <a:r>
              <a:rPr b="1" lang="en" sz="2400"/>
              <a:t>Escriban sus definiciones en las cajas debajo de las palabras. En las cajas con los flechas, escriban como se llama esa parte de la expresión. Por ejemplo, ¿como se llama el 5x? Pueden escribir en espanol.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Words -&gt; Math</a:t>
            </a:r>
          </a:p>
        </p:txBody>
      </p:sp>
      <p:sp>
        <p:nvSpPr>
          <p:cNvPr id="107" name="Shape 10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sz="3000"/>
              <a:t>We can use words </a:t>
            </a:r>
            <a:r>
              <a:rPr b="1" lang="en" sz="3000"/>
              <a:t>to write math expressions</a:t>
            </a:r>
          </a:p>
          <a:p>
            <a:pPr lvl="0">
              <a:spcBef>
                <a:spcPts val="0"/>
              </a:spcBef>
              <a:buNone/>
            </a:pPr>
            <a:r>
              <a:rPr b="1" lang="en" sz="3000"/>
              <a:t>The sum of y and 8				</a:t>
            </a:r>
          </a:p>
          <a:p>
            <a:pPr lvl="0">
              <a:spcBef>
                <a:spcPts val="0"/>
              </a:spcBef>
              <a:buNone/>
            </a:pPr>
            <a:r>
              <a:rPr b="1" lang="en" sz="3000"/>
              <a:t>Thirty divided by seven times a number		</a:t>
            </a:r>
          </a:p>
          <a:p>
            <a:pPr lvl="0">
              <a:spcBef>
                <a:spcPts val="0"/>
              </a:spcBef>
              <a:buNone/>
            </a:pPr>
            <a:r>
              <a:rPr b="1" lang="en" sz="3000"/>
              <a:t>X multiplied by 13						</a:t>
            </a:r>
          </a:p>
          <a:p>
            <a:pPr lvl="0">
              <a:spcBef>
                <a:spcPts val="0"/>
              </a:spcBef>
              <a:buNone/>
            </a:pPr>
            <a:r>
              <a:rPr b="1" lang="en" sz="3000"/>
              <a:t>The quotient of C and 5</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t/>
            </a:r>
            <a:endParaRPr/>
          </a:p>
        </p:txBody>
      </p:sp>
      <p:sp>
        <p:nvSpPr>
          <p:cNvPr id="113" name="Shape 11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14" name="Shape 114"/>
          <p:cNvPicPr preferRelativeResize="0"/>
          <p:nvPr/>
        </p:nvPicPr>
        <p:blipFill>
          <a:blip r:embed="rId3">
            <a:alphaModFix/>
          </a:blip>
          <a:stretch>
            <a:fillRect/>
          </a:stretch>
        </p:blipFill>
        <p:spPr>
          <a:xfrm>
            <a:off x="152400" y="841750"/>
            <a:ext cx="8839199" cy="34599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