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  <p:embeddedFont>
      <p:font typeface="Lat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ED4D6A8-109E-438F-A703-952CC4B3BFBE}">
  <a:tblStyle styleId="{1ED4D6A8-109E-438F-A703-952CC4B3BFB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oboto-bold.fntdata"/><Relationship Id="rId21" Type="http://schemas.openxmlformats.org/officeDocument/2006/relationships/font" Target="fonts/Roboto-regular.fntdata"/><Relationship Id="rId24" Type="http://schemas.openxmlformats.org/officeDocument/2006/relationships/font" Target="fonts/Roboto-boldItalic.fntdata"/><Relationship Id="rId23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bold.fntdata"/><Relationship Id="rId25" Type="http://schemas.openxmlformats.org/officeDocument/2006/relationships/font" Target="fonts/Lato-regular.fntdata"/><Relationship Id="rId28" Type="http://schemas.openxmlformats.org/officeDocument/2006/relationships/font" Target="fonts/Lato-boldItalic.fntdata"/><Relationship Id="rId27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Literal Equations &amp; Other Kinds of Equations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September 12,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Do, Alone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graphicFrame>
        <p:nvGraphicFramePr>
          <p:cNvPr id="142" name="Shape 142"/>
          <p:cNvGraphicFramePr/>
          <p:nvPr/>
        </p:nvGraphicFramePr>
        <p:xfrm>
          <a:off x="386825" y="129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{1ED4D6A8-109E-438F-A703-952CC4B3BFBE}</a:tableStyleId>
              </a:tblPr>
              <a:tblGrid>
                <a:gridCol w="4010225"/>
                <a:gridCol w="4010225"/>
              </a:tblGrid>
              <a:tr h="1143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i="1"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 = 2(l + w), for l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i="1"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5t - 2r = 25, for 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143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i="1"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T = m - n, for n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i="1"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V = lwh, for w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143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i="1"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H = vt + 16t², for v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i="1"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xm = x+z, for x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The formula for distance is given by: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D = rt.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What is the formula for r, using our knowledge of literal equations?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the equation we just got for r…..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How fast do you need to be going to travel 500 miles in 8 hours?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Domain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311700" y="902250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Mariah noticed that various combinations of $1 and $5 bills could make $28.</a:t>
            </a:r>
            <a:r>
              <a:rPr b="1" i="1" lang="en"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Let x represent the number of $1 bills and y represent the number of $5 bills.</a:t>
            </a:r>
            <a:r>
              <a:rPr lang="en"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What is the </a:t>
            </a:r>
            <a:r>
              <a:rPr b="1" lang="en" sz="2400" u="sng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domain </a:t>
            </a:r>
            <a:r>
              <a:rPr lang="en"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where y is a function of x and the total amount is $28?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61" name="Shape 161"/>
          <p:cNvGraphicFramePr/>
          <p:nvPr/>
        </p:nvGraphicFramePr>
        <p:xfrm>
          <a:off x="760050" y="2709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{1ED4D6A8-109E-438F-A703-952CC4B3BFBE}</a:tableStyleId>
              </a:tblPr>
              <a:tblGrid>
                <a:gridCol w="1102450"/>
                <a:gridCol w="1102450"/>
                <a:gridCol w="1102450"/>
                <a:gridCol w="1102450"/>
                <a:gridCol w="1102450"/>
                <a:gridCol w="1102450"/>
                <a:gridCol w="1102450"/>
              </a:tblGrid>
              <a:tr h="77755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X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77755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Y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393939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8x²+4=76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Domain and Range of Graphs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Reviewing the Do Now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literal equation?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What do you think of when you hear the word “literal”?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Literal = actually, really, without exaggeration…..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1024" y="1229874"/>
            <a:ext cx="5448500" cy="379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Literal Equations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Literal equations contain more than one variable. To solve it, you isolate the variable- BUT, your answer will still have a variable in it.</a:t>
            </a:r>
          </a:p>
          <a:p>
            <a:pPr lvl="0">
              <a:spcBef>
                <a:spcPts val="0"/>
              </a:spcBef>
              <a:buNone/>
            </a:pPr>
            <a:r>
              <a:rPr i="1" lang="en" sz="2400"/>
              <a:t>Tenemos que aislar la variable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Examples: 2x = 10					gh = m (solve for g)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</a:t>
            </a:r>
            <a:r>
              <a:rPr b="1" lang="en"/>
              <a:t>steps we take are the same.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2x + 5 = 11							ax + b = 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a</a:t>
            </a:r>
            <a:r>
              <a:rPr lang="en" sz="2400"/>
              <a:t>b + cd = 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b="1" lang="en" sz="2400"/>
              <a:t>Solve for a, then solve for 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first step to solve….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3x - 6y = 17 for </a:t>
            </a:r>
            <a:r>
              <a:rPr b="1" lang="en" sz="2400"/>
              <a:t>x</a:t>
            </a:r>
            <a:r>
              <a:rPr lang="en" sz="2400"/>
              <a:t>?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LcParenR"/>
            </a:pPr>
            <a:r>
              <a:rPr lang="en" sz="2400"/>
              <a:t>Add 3x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LcParenR"/>
            </a:pPr>
            <a:r>
              <a:rPr lang="en" sz="2400"/>
              <a:t>Subtract 3x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LcParenR"/>
            </a:pPr>
            <a:r>
              <a:rPr lang="en" sz="2400"/>
              <a:t>Add 6y</a:t>
            </a:r>
          </a:p>
          <a:p>
            <a:pPr indent="-381000" lvl="0" marL="457200">
              <a:spcBef>
                <a:spcPts val="0"/>
              </a:spcBef>
              <a:buSzPct val="100000"/>
              <a:buAutoNum type="alphaLcParenR"/>
            </a:pPr>
            <a:r>
              <a:rPr lang="en" sz="2400"/>
              <a:t>Subtract 6y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first step to solve….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3x - 6y = 17 for </a:t>
            </a:r>
            <a:r>
              <a:rPr b="1" lang="en" sz="2400"/>
              <a:t>y?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LcParenR"/>
            </a:pPr>
            <a:r>
              <a:rPr lang="en" sz="2400"/>
              <a:t>Add 3x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LcParenR"/>
            </a:pPr>
            <a:r>
              <a:rPr lang="en" sz="2400"/>
              <a:t>Subtract 3x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LcParenR"/>
            </a:pPr>
            <a:r>
              <a:rPr lang="en" sz="2400"/>
              <a:t>Add 6y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LcParenR"/>
            </a:pPr>
            <a:r>
              <a:rPr lang="en" sz="2400"/>
              <a:t>Subtract 6y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